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66" r:id="rId2"/>
    <p:sldId id="262" r:id="rId3"/>
    <p:sldId id="300" r:id="rId4"/>
    <p:sldId id="333" r:id="rId5"/>
    <p:sldId id="334" r:id="rId6"/>
    <p:sldId id="331" r:id="rId7"/>
    <p:sldId id="332" r:id="rId8"/>
    <p:sldId id="320" r:id="rId9"/>
    <p:sldId id="268" r:id="rId10"/>
    <p:sldId id="258" r:id="rId11"/>
    <p:sldId id="264" r:id="rId12"/>
    <p:sldId id="265" r:id="rId13"/>
    <p:sldId id="269" r:id="rId14"/>
    <p:sldId id="270" r:id="rId15"/>
    <p:sldId id="271" r:id="rId16"/>
    <p:sldId id="273" r:id="rId17"/>
    <p:sldId id="282" r:id="rId18"/>
    <p:sldId id="284" r:id="rId19"/>
    <p:sldId id="285" r:id="rId20"/>
    <p:sldId id="288" r:id="rId21"/>
    <p:sldId id="287" r:id="rId22"/>
    <p:sldId id="328" r:id="rId23"/>
    <p:sldId id="289" r:id="rId24"/>
    <p:sldId id="290" r:id="rId25"/>
    <p:sldId id="276" r:id="rId26"/>
    <p:sldId id="267" r:id="rId27"/>
    <p:sldId id="330" r:id="rId28"/>
    <p:sldId id="336" r:id="rId29"/>
    <p:sldId id="325" r:id="rId30"/>
    <p:sldId id="316" r:id="rId31"/>
    <p:sldId id="317" r:id="rId32"/>
    <p:sldId id="318" r:id="rId33"/>
    <p:sldId id="263" r:id="rId34"/>
    <p:sldId id="303" r:id="rId35"/>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594" y="4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B2D47B7B-0D7D-40EF-9C9F-97A226EEC733}" type="datetimeFigureOut">
              <a:rPr lang="en-US" smtClean="0"/>
              <a:t>12/19/2024</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50F33E1B-FBDF-4D1F-B66E-BE534BEC8AFE}" type="slidenum">
              <a:rPr lang="en-US" smtClean="0"/>
              <a:t>‹#›</a:t>
            </a:fld>
            <a:endParaRPr lang="en-US"/>
          </a:p>
        </p:txBody>
      </p:sp>
    </p:spTree>
    <p:extLst>
      <p:ext uri="{BB962C8B-B14F-4D97-AF65-F5344CB8AC3E}">
        <p14:creationId xmlns:p14="http://schemas.microsoft.com/office/powerpoint/2010/main" val="1481303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33E1B-FBDF-4D1F-B66E-BE534BEC8AFE}" type="slidenum">
              <a:rPr lang="en-US" smtClean="0"/>
              <a:t>20</a:t>
            </a:fld>
            <a:endParaRPr lang="en-US"/>
          </a:p>
        </p:txBody>
      </p:sp>
    </p:spTree>
    <p:extLst>
      <p:ext uri="{BB962C8B-B14F-4D97-AF65-F5344CB8AC3E}">
        <p14:creationId xmlns:p14="http://schemas.microsoft.com/office/powerpoint/2010/main" val="2781886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D01D2B"/>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D01D2B"/>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D01D2B"/>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639811" y="6141720"/>
            <a:ext cx="1188720" cy="419100"/>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2849997" y="1770301"/>
            <a:ext cx="3587261" cy="2889738"/>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with Image-Solid Re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3A3CD4C-5130-1545-B721-8EB8E31AB65E}"/>
              </a:ext>
            </a:extLst>
          </p:cNvPr>
          <p:cNvSpPr/>
          <p:nvPr userDrawn="1"/>
        </p:nvSpPr>
        <p:spPr>
          <a:xfrm>
            <a:off x="6848856" y="-15117"/>
            <a:ext cx="2295144" cy="6873117"/>
          </a:xfrm>
          <a:custGeom>
            <a:avLst/>
            <a:gdLst>
              <a:gd name="connsiteX0" fmla="*/ 2295144 w 2295144"/>
              <a:gd name="connsiteY0" fmla="*/ 0 h 6873117"/>
              <a:gd name="connsiteX1" fmla="*/ 2295144 w 2295144"/>
              <a:gd name="connsiteY1" fmla="*/ 6873117 h 6873117"/>
              <a:gd name="connsiteX2" fmla="*/ 8190 w 2295144"/>
              <a:gd name="connsiteY2" fmla="*/ 6873117 h 6873117"/>
              <a:gd name="connsiteX3" fmla="*/ 917353 w 2295144"/>
              <a:gd name="connsiteY3" fmla="*/ 3417785 h 6873117"/>
              <a:gd name="connsiteX4" fmla="*/ 0 w 2295144"/>
              <a:gd name="connsiteY4" fmla="*/ 13420 h 6873117"/>
              <a:gd name="connsiteX5" fmla="*/ 0 w 2295144"/>
              <a:gd name="connsiteY5" fmla="*/ 223 h 687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144" h="6873117">
                <a:moveTo>
                  <a:pt x="2295144" y="0"/>
                </a:moveTo>
                <a:lnTo>
                  <a:pt x="2295144" y="6873117"/>
                </a:lnTo>
                <a:lnTo>
                  <a:pt x="8190" y="6873117"/>
                </a:lnTo>
                <a:lnTo>
                  <a:pt x="917353" y="3417785"/>
                </a:lnTo>
                <a:lnTo>
                  <a:pt x="0" y="13420"/>
                </a:lnTo>
                <a:lnTo>
                  <a:pt x="0" y="223"/>
                </a:lnTo>
                <a:close/>
              </a:path>
            </a:pathLst>
          </a:cu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solidFill>
                <a:schemeClr val="tx1"/>
              </a:solidFill>
            </a:endParaRPr>
          </a:p>
        </p:txBody>
      </p:sp>
      <p:sp>
        <p:nvSpPr>
          <p:cNvPr id="2" name="Title 1">
            <a:extLst>
              <a:ext uri="{FF2B5EF4-FFF2-40B4-BE49-F238E27FC236}">
                <a16:creationId xmlns:a16="http://schemas.microsoft.com/office/drawing/2014/main" id="{0F05F3ED-6332-D14D-9154-AE2C93ACC9DB}"/>
              </a:ext>
            </a:extLst>
          </p:cNvPr>
          <p:cNvSpPr>
            <a:spLocks noGrp="1"/>
          </p:cNvSpPr>
          <p:nvPr>
            <p:ph type="title" hasCustomPrompt="1"/>
          </p:nvPr>
        </p:nvSpPr>
        <p:spPr>
          <a:xfrm>
            <a:off x="457200" y="974108"/>
            <a:ext cx="6411816" cy="716581"/>
          </a:xfrm>
        </p:spPr>
        <p:txBody>
          <a:bodyPr/>
          <a:lstStyle/>
          <a:p>
            <a:r>
              <a:rPr lang="en-US" dirty="0"/>
              <a:t>Edit Slide Title</a:t>
            </a:r>
          </a:p>
        </p:txBody>
      </p:sp>
      <p:sp>
        <p:nvSpPr>
          <p:cNvPr id="4" name="Content Placeholder 3">
            <a:extLst>
              <a:ext uri="{FF2B5EF4-FFF2-40B4-BE49-F238E27FC236}">
                <a16:creationId xmlns:a16="http://schemas.microsoft.com/office/drawing/2014/main" id="{F6C45FC3-0EEE-E149-B4B9-3DE375138FD8}"/>
              </a:ext>
            </a:extLst>
          </p:cNvPr>
          <p:cNvSpPr>
            <a:spLocks noGrp="1"/>
          </p:cNvSpPr>
          <p:nvPr>
            <p:ph sz="quarter" idx="15" hasCustomPrompt="1"/>
          </p:nvPr>
        </p:nvSpPr>
        <p:spPr>
          <a:xfrm>
            <a:off x="457200" y="2331051"/>
            <a:ext cx="6411814" cy="3657600"/>
          </a:xfrm>
        </p:spPr>
        <p:txBody>
          <a:bodyPr/>
          <a:lstStyle/>
          <a:p>
            <a:pPr lvl="0"/>
            <a:r>
              <a:rPr lang="en-US" dirty="0"/>
              <a:t>Add text, chart or table</a:t>
            </a:r>
          </a:p>
          <a:p>
            <a:pPr lvl="1"/>
            <a:r>
              <a:rPr lang="en-US" dirty="0"/>
              <a:t>Second level</a:t>
            </a:r>
          </a:p>
          <a:p>
            <a:pPr lvl="2"/>
            <a:r>
              <a:rPr lang="en-US" dirty="0"/>
              <a:t>Third level</a:t>
            </a:r>
          </a:p>
          <a:p>
            <a:pPr lvl="3"/>
            <a:r>
              <a:rPr lang="en-US" dirty="0"/>
              <a:t>Fourth level</a:t>
            </a:r>
          </a:p>
        </p:txBody>
      </p:sp>
      <p:sp>
        <p:nvSpPr>
          <p:cNvPr id="16" name="Text Placeholder 2">
            <a:extLst>
              <a:ext uri="{FF2B5EF4-FFF2-40B4-BE49-F238E27FC236}">
                <a16:creationId xmlns:a16="http://schemas.microsoft.com/office/drawing/2014/main" id="{F06F111B-94FA-5244-A209-D3EFB581CED8}"/>
              </a:ext>
            </a:extLst>
          </p:cNvPr>
          <p:cNvSpPr>
            <a:spLocks noGrp="1"/>
          </p:cNvSpPr>
          <p:nvPr>
            <p:ph type="body" sz="quarter" idx="19" hasCustomPrompt="1"/>
          </p:nvPr>
        </p:nvSpPr>
        <p:spPr>
          <a:xfrm>
            <a:off x="457200" y="1524461"/>
            <a:ext cx="6411812" cy="535531"/>
          </a:xfrm>
        </p:spPr>
        <p:txBody>
          <a:bodyPr wrap="square">
            <a:spAutoFit/>
          </a:bodyPr>
          <a:lstStyle>
            <a:lvl1pPr marL="0" indent="0">
              <a:spcBef>
                <a:spcPts val="0"/>
              </a:spcBef>
              <a:buFont typeface="Arial" panose="020B0604020202020204" pitchFamily="34" charset="0"/>
              <a:buNone/>
              <a:defRPr sz="3200" b="1">
                <a:solidFill>
                  <a:schemeClr val="bg2">
                    <a:lumMod val="75000"/>
                  </a:schemeClr>
                </a:solidFill>
                <a:latin typeface="+mj-lt"/>
              </a:defRPr>
            </a:lvl1pPr>
            <a:lvl2pPr marL="0" indent="0">
              <a:spcBef>
                <a:spcPts val="0"/>
              </a:spcBef>
              <a:buFont typeface="Arial" panose="020B0604020202020204" pitchFamily="34" charset="0"/>
              <a:buNone/>
              <a:defRPr sz="3200" b="1">
                <a:solidFill>
                  <a:schemeClr val="tx2">
                    <a:lumMod val="75000"/>
                  </a:schemeClr>
                </a:solidFill>
                <a:latin typeface="+mj-lt"/>
              </a:defRPr>
            </a:lvl2pPr>
            <a:lvl3pPr marL="0" indent="0">
              <a:spcBef>
                <a:spcPts val="0"/>
              </a:spcBef>
              <a:buNone/>
              <a:defRPr sz="3200" b="1">
                <a:solidFill>
                  <a:schemeClr val="tx2">
                    <a:lumMod val="75000"/>
                  </a:schemeClr>
                </a:solidFill>
                <a:latin typeface="+mj-lt"/>
              </a:defRPr>
            </a:lvl3pPr>
            <a:lvl4pPr marL="0" indent="0">
              <a:spcBef>
                <a:spcPts val="0"/>
              </a:spcBef>
              <a:buNone/>
              <a:defRPr sz="3200" b="1">
                <a:solidFill>
                  <a:schemeClr val="tx2">
                    <a:lumMod val="75000"/>
                  </a:schemeClr>
                </a:solidFill>
                <a:latin typeface="+mj-lt"/>
              </a:defRPr>
            </a:lvl4pPr>
            <a:lvl5pPr marL="0" indent="0">
              <a:spcBef>
                <a:spcPts val="0"/>
              </a:spcBef>
              <a:buNone/>
              <a:defRPr sz="3200" b="1">
                <a:solidFill>
                  <a:schemeClr val="tx2">
                    <a:lumMod val="75000"/>
                  </a:schemeClr>
                </a:solidFill>
                <a:latin typeface="+mj-lt"/>
              </a:defRPr>
            </a:lvl5pPr>
          </a:lstStyle>
          <a:p>
            <a:pPr lvl="0"/>
            <a:r>
              <a:rPr lang="en-US" dirty="0"/>
              <a:t>Edit Slide Title 2</a:t>
            </a:r>
          </a:p>
        </p:txBody>
      </p:sp>
      <p:sp>
        <p:nvSpPr>
          <p:cNvPr id="17" name="Text Placeholder 3">
            <a:extLst>
              <a:ext uri="{FF2B5EF4-FFF2-40B4-BE49-F238E27FC236}">
                <a16:creationId xmlns:a16="http://schemas.microsoft.com/office/drawing/2014/main" id="{E32E7B43-4435-4E42-A278-5448E1B985D8}"/>
              </a:ext>
            </a:extLst>
          </p:cNvPr>
          <p:cNvSpPr>
            <a:spLocks noGrp="1"/>
          </p:cNvSpPr>
          <p:nvPr>
            <p:ph type="body" sz="quarter" idx="20" hasCustomPrompt="1"/>
          </p:nvPr>
        </p:nvSpPr>
        <p:spPr>
          <a:xfrm>
            <a:off x="457200" y="673128"/>
            <a:ext cx="6411913" cy="286232"/>
          </a:xfrm>
        </p:spPr>
        <p:txBody>
          <a:bodyPr wrap="square" anchor="b">
            <a:spAutoFit/>
          </a:bodyPr>
          <a:lstStyle>
            <a:lvl1pPr marL="0" indent="0">
              <a:spcBef>
                <a:spcPts val="0"/>
              </a:spcBef>
              <a:buFont typeface="Arial" panose="020B0604020202020204" pitchFamily="34" charset="0"/>
              <a:buNone/>
              <a:defRPr sz="1400" b="1">
                <a:solidFill>
                  <a:schemeClr val="tx2"/>
                </a:solidFill>
              </a:defRPr>
            </a:lvl1pPr>
            <a:lvl2pPr marL="15875" indent="0">
              <a:spcBef>
                <a:spcPts val="0"/>
              </a:spcBef>
              <a:buFont typeface="Arial" panose="020B0604020202020204" pitchFamily="34" charset="0"/>
              <a:buNone/>
              <a:tabLst/>
              <a:defRPr sz="1800" b="1">
                <a:solidFill>
                  <a:schemeClr val="bg2">
                    <a:lumMod val="25000"/>
                  </a:schemeClr>
                </a:solidFill>
              </a:defRPr>
            </a:lvl2pPr>
            <a:lvl3pPr marL="15875" indent="0">
              <a:spcBef>
                <a:spcPts val="0"/>
              </a:spcBef>
              <a:buNone/>
              <a:tabLst/>
              <a:defRPr sz="1800" b="1">
                <a:solidFill>
                  <a:schemeClr val="bg2">
                    <a:lumMod val="25000"/>
                  </a:schemeClr>
                </a:solidFill>
              </a:defRPr>
            </a:lvl3pPr>
            <a:lvl4pPr marL="15875" indent="-15875">
              <a:spcBef>
                <a:spcPts val="0"/>
              </a:spcBef>
              <a:buNone/>
              <a:tabLst/>
              <a:defRPr sz="1800" b="1">
                <a:solidFill>
                  <a:schemeClr val="bg2">
                    <a:lumMod val="25000"/>
                  </a:schemeClr>
                </a:solidFill>
              </a:defRPr>
            </a:lvl4pPr>
            <a:lvl5pPr marL="15875" indent="0">
              <a:spcBef>
                <a:spcPts val="0"/>
              </a:spcBef>
              <a:buNone/>
              <a:tabLst/>
              <a:defRPr sz="1800" b="1">
                <a:solidFill>
                  <a:schemeClr val="bg2">
                    <a:lumMod val="25000"/>
                  </a:schemeClr>
                </a:solidFill>
              </a:defRPr>
            </a:lvl5pPr>
          </a:lstStyle>
          <a:p>
            <a:pPr lvl="0"/>
            <a:r>
              <a:rPr lang="en-US" dirty="0"/>
              <a:t>Add Presentation Title Here</a:t>
            </a:r>
          </a:p>
        </p:txBody>
      </p:sp>
      <p:pic>
        <p:nvPicPr>
          <p:cNvPr id="9" name="MCbrand_Logo_Horizontal_PMS_186_PC.png">
            <a:extLst>
              <a:ext uri="{FF2B5EF4-FFF2-40B4-BE49-F238E27FC236}">
                <a16:creationId xmlns:a16="http://schemas.microsoft.com/office/drawing/2014/main" id="{5906A795-20C6-6B49-B258-E81E5B9CC3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0" y="6142266"/>
            <a:ext cx="1187934" cy="417498"/>
          </a:xfrm>
          <a:prstGeom prst="rect">
            <a:avLst/>
          </a:prstGeom>
        </p:spPr>
      </p:pic>
    </p:spTree>
    <p:extLst>
      <p:ext uri="{BB962C8B-B14F-4D97-AF65-F5344CB8AC3E}">
        <p14:creationId xmlns:p14="http://schemas.microsoft.com/office/powerpoint/2010/main" val="387826454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32F3-78E3-0C45-A91C-08C0921D4F0A}"/>
              </a:ext>
            </a:extLst>
          </p:cNvPr>
          <p:cNvSpPr>
            <a:spLocks noGrp="1"/>
          </p:cNvSpPr>
          <p:nvPr>
            <p:ph type="title" hasCustomPrompt="1"/>
          </p:nvPr>
        </p:nvSpPr>
        <p:spPr/>
        <p:txBody>
          <a:bodyPr/>
          <a:lstStyle/>
          <a:p>
            <a:r>
              <a:rPr lang="en-US" dirty="0"/>
              <a:t>Edit Title</a:t>
            </a:r>
          </a:p>
        </p:txBody>
      </p:sp>
      <p:sp>
        <p:nvSpPr>
          <p:cNvPr id="12" name="Text Placeholder 2">
            <a:extLst>
              <a:ext uri="{FF2B5EF4-FFF2-40B4-BE49-F238E27FC236}">
                <a16:creationId xmlns:a16="http://schemas.microsoft.com/office/drawing/2014/main" id="{02511443-AA92-2E49-B132-12A0B40367C0}"/>
              </a:ext>
            </a:extLst>
          </p:cNvPr>
          <p:cNvSpPr>
            <a:spLocks noGrp="1"/>
          </p:cNvSpPr>
          <p:nvPr>
            <p:ph type="body" sz="quarter" idx="19" hasCustomPrompt="1"/>
          </p:nvPr>
        </p:nvSpPr>
        <p:spPr>
          <a:xfrm>
            <a:off x="457200" y="1524461"/>
            <a:ext cx="8229600" cy="535531"/>
          </a:xfrm>
        </p:spPr>
        <p:txBody>
          <a:bodyPr wrap="square">
            <a:spAutoFit/>
          </a:bodyPr>
          <a:lstStyle>
            <a:lvl1pPr marL="0" indent="0">
              <a:spcBef>
                <a:spcPts val="0"/>
              </a:spcBef>
              <a:buFont typeface="Arial" panose="020B0604020202020204" pitchFamily="34" charset="0"/>
              <a:buNone/>
              <a:defRPr sz="3200" b="1">
                <a:solidFill>
                  <a:schemeClr val="bg2">
                    <a:lumMod val="75000"/>
                  </a:schemeClr>
                </a:solidFill>
                <a:latin typeface="+mj-lt"/>
              </a:defRPr>
            </a:lvl1pPr>
            <a:lvl2pPr marL="0" indent="0">
              <a:spcBef>
                <a:spcPts val="0"/>
              </a:spcBef>
              <a:buFont typeface="Arial" panose="020B0604020202020204" pitchFamily="34" charset="0"/>
              <a:buNone/>
              <a:defRPr sz="3200" b="1">
                <a:solidFill>
                  <a:schemeClr val="tx2">
                    <a:lumMod val="75000"/>
                  </a:schemeClr>
                </a:solidFill>
                <a:latin typeface="+mj-lt"/>
              </a:defRPr>
            </a:lvl2pPr>
            <a:lvl3pPr marL="0" indent="0">
              <a:spcBef>
                <a:spcPts val="0"/>
              </a:spcBef>
              <a:buNone/>
              <a:defRPr sz="3200" b="1">
                <a:solidFill>
                  <a:schemeClr val="tx2">
                    <a:lumMod val="75000"/>
                  </a:schemeClr>
                </a:solidFill>
                <a:latin typeface="+mj-lt"/>
              </a:defRPr>
            </a:lvl3pPr>
            <a:lvl4pPr marL="0" indent="0">
              <a:spcBef>
                <a:spcPts val="0"/>
              </a:spcBef>
              <a:buNone/>
              <a:defRPr sz="3200" b="1">
                <a:solidFill>
                  <a:schemeClr val="tx2">
                    <a:lumMod val="75000"/>
                  </a:schemeClr>
                </a:solidFill>
                <a:latin typeface="+mj-lt"/>
              </a:defRPr>
            </a:lvl4pPr>
            <a:lvl5pPr marL="0" indent="0">
              <a:spcBef>
                <a:spcPts val="0"/>
              </a:spcBef>
              <a:buNone/>
              <a:defRPr sz="3200" b="1">
                <a:solidFill>
                  <a:schemeClr val="tx2">
                    <a:lumMod val="75000"/>
                  </a:schemeClr>
                </a:solidFill>
                <a:latin typeface="+mj-lt"/>
              </a:defRPr>
            </a:lvl5pPr>
          </a:lstStyle>
          <a:p>
            <a:pPr lvl="0"/>
            <a:r>
              <a:rPr lang="en-US" dirty="0"/>
              <a:t>Edit Slide Title 2</a:t>
            </a:r>
          </a:p>
        </p:txBody>
      </p:sp>
      <p:sp>
        <p:nvSpPr>
          <p:cNvPr id="13" name="Text Placeholder 3">
            <a:extLst>
              <a:ext uri="{FF2B5EF4-FFF2-40B4-BE49-F238E27FC236}">
                <a16:creationId xmlns:a16="http://schemas.microsoft.com/office/drawing/2014/main" id="{D69AEA3B-D23A-7543-93E6-06E2CAC57C54}"/>
              </a:ext>
            </a:extLst>
          </p:cNvPr>
          <p:cNvSpPr>
            <a:spLocks noGrp="1"/>
          </p:cNvSpPr>
          <p:nvPr>
            <p:ph type="body" sz="quarter" idx="20" hasCustomPrompt="1"/>
          </p:nvPr>
        </p:nvSpPr>
        <p:spPr>
          <a:xfrm>
            <a:off x="457200" y="673128"/>
            <a:ext cx="8229600" cy="286232"/>
          </a:xfrm>
        </p:spPr>
        <p:txBody>
          <a:bodyPr wrap="square" anchor="b">
            <a:spAutoFit/>
          </a:bodyPr>
          <a:lstStyle>
            <a:lvl1pPr marL="0" indent="0">
              <a:spcBef>
                <a:spcPts val="0"/>
              </a:spcBef>
              <a:buFont typeface="Arial" panose="020B0604020202020204" pitchFamily="34" charset="0"/>
              <a:buNone/>
              <a:defRPr sz="1400" b="1">
                <a:solidFill>
                  <a:schemeClr val="tx2"/>
                </a:solidFill>
              </a:defRPr>
            </a:lvl1pPr>
            <a:lvl2pPr marL="15875" indent="0">
              <a:spcBef>
                <a:spcPts val="0"/>
              </a:spcBef>
              <a:buFont typeface="Arial" panose="020B0604020202020204" pitchFamily="34" charset="0"/>
              <a:buNone/>
              <a:tabLst/>
              <a:defRPr sz="1800" b="1">
                <a:solidFill>
                  <a:schemeClr val="bg2">
                    <a:lumMod val="25000"/>
                  </a:schemeClr>
                </a:solidFill>
              </a:defRPr>
            </a:lvl2pPr>
            <a:lvl3pPr marL="15875" indent="0">
              <a:spcBef>
                <a:spcPts val="0"/>
              </a:spcBef>
              <a:buNone/>
              <a:tabLst/>
              <a:defRPr sz="1800" b="1">
                <a:solidFill>
                  <a:schemeClr val="bg2">
                    <a:lumMod val="25000"/>
                  </a:schemeClr>
                </a:solidFill>
              </a:defRPr>
            </a:lvl3pPr>
            <a:lvl4pPr marL="15875" indent="-15875">
              <a:spcBef>
                <a:spcPts val="0"/>
              </a:spcBef>
              <a:buNone/>
              <a:tabLst/>
              <a:defRPr sz="1800" b="1">
                <a:solidFill>
                  <a:schemeClr val="bg2">
                    <a:lumMod val="25000"/>
                  </a:schemeClr>
                </a:solidFill>
              </a:defRPr>
            </a:lvl4pPr>
            <a:lvl5pPr marL="15875" indent="0">
              <a:spcBef>
                <a:spcPts val="0"/>
              </a:spcBef>
              <a:buNone/>
              <a:tabLst/>
              <a:defRPr sz="1800" b="1">
                <a:solidFill>
                  <a:schemeClr val="bg2">
                    <a:lumMod val="25000"/>
                  </a:schemeClr>
                </a:solidFill>
              </a:defRPr>
            </a:lvl5pPr>
          </a:lstStyle>
          <a:p>
            <a:pPr lvl="0"/>
            <a:r>
              <a:rPr lang="en-US" dirty="0"/>
              <a:t>Add Presentation Title Here</a:t>
            </a:r>
          </a:p>
        </p:txBody>
      </p:sp>
      <p:sp>
        <p:nvSpPr>
          <p:cNvPr id="7" name="Content Placeholder 3">
            <a:extLst>
              <a:ext uri="{FF2B5EF4-FFF2-40B4-BE49-F238E27FC236}">
                <a16:creationId xmlns:a16="http://schemas.microsoft.com/office/drawing/2014/main" id="{2A800CAC-7D0C-E449-84DA-ED6A24E1DA3C}"/>
              </a:ext>
            </a:extLst>
          </p:cNvPr>
          <p:cNvSpPr>
            <a:spLocks noGrp="1"/>
          </p:cNvSpPr>
          <p:nvPr>
            <p:ph sz="quarter" idx="15" hasCustomPrompt="1"/>
          </p:nvPr>
        </p:nvSpPr>
        <p:spPr>
          <a:xfrm>
            <a:off x="457200" y="2331051"/>
            <a:ext cx="8229600" cy="3657600"/>
          </a:xfrm>
        </p:spPr>
        <p:txBody>
          <a:bodyPr/>
          <a:lstStyle/>
          <a:p>
            <a:pPr lvl="0"/>
            <a:r>
              <a:rPr lang="en-US" dirty="0"/>
              <a:t>Add text, chart or table</a:t>
            </a:r>
          </a:p>
          <a:p>
            <a:pPr lvl="1"/>
            <a:r>
              <a:rPr lang="en-US" dirty="0"/>
              <a:t>Second level</a:t>
            </a:r>
          </a:p>
          <a:p>
            <a:pPr lvl="2"/>
            <a:r>
              <a:rPr lang="en-US" dirty="0"/>
              <a:t>Third level</a:t>
            </a:r>
          </a:p>
          <a:p>
            <a:pPr lvl="3"/>
            <a:r>
              <a:rPr lang="en-US" dirty="0"/>
              <a:t>Fourth level</a:t>
            </a:r>
          </a:p>
        </p:txBody>
      </p:sp>
      <p:pic>
        <p:nvPicPr>
          <p:cNvPr id="8" name="MCbrand_Logo_Horizontal_PMS_186_PC.png">
            <a:extLst>
              <a:ext uri="{FF2B5EF4-FFF2-40B4-BE49-F238E27FC236}">
                <a16:creationId xmlns:a16="http://schemas.microsoft.com/office/drawing/2014/main" id="{A0CDDAEA-704F-7B4A-9FD8-DDAFAD4462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40135" y="6142266"/>
            <a:ext cx="1187934" cy="417498"/>
          </a:xfrm>
          <a:prstGeom prst="rect">
            <a:avLst/>
          </a:prstGeom>
        </p:spPr>
      </p:pic>
    </p:spTree>
    <p:extLst>
      <p:ext uri="{BB962C8B-B14F-4D97-AF65-F5344CB8AC3E}">
        <p14:creationId xmlns:p14="http://schemas.microsoft.com/office/powerpoint/2010/main" val="59777744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639811" y="6141720"/>
            <a:ext cx="1188720" cy="419100"/>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a:xfrm>
            <a:off x="2200528" y="407619"/>
            <a:ext cx="4742942" cy="514350"/>
          </a:xfrm>
          <a:prstGeom prst="rect">
            <a:avLst/>
          </a:prstGeom>
        </p:spPr>
        <p:txBody>
          <a:bodyPr wrap="square" lIns="0" tIns="0" rIns="0" bIns="0">
            <a:spAutoFit/>
          </a:bodyPr>
          <a:lstStyle>
            <a:lvl1pPr>
              <a:defRPr sz="3200" b="1" i="0">
                <a:solidFill>
                  <a:srgbClr val="D01D2B"/>
                </a:solidFill>
                <a:latin typeface="Times New Roman"/>
                <a:cs typeface="Times New Roman"/>
              </a:defRPr>
            </a:lvl1pPr>
          </a:lstStyle>
          <a:p>
            <a:endParaRPr/>
          </a:p>
        </p:txBody>
      </p:sp>
      <p:sp>
        <p:nvSpPr>
          <p:cNvPr id="3" name="Holder 3"/>
          <p:cNvSpPr>
            <a:spLocks noGrp="1"/>
          </p:cNvSpPr>
          <p:nvPr>
            <p:ph type="body" idx="1"/>
          </p:nvPr>
        </p:nvSpPr>
        <p:spPr>
          <a:xfrm>
            <a:off x="138887" y="1148333"/>
            <a:ext cx="8866225" cy="30137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12/19/2024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https://blog.wetrust.io/how-digital-identity-will-power-financial-inclusion-69be0d0a0cb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queer.ge/Articles/Details/%e1%83%91%e1%83%a3%e1%83%9a%e1%83%98%e1%83%9c%e1%83%92%e1%83%98-%e1%83%a1%e1%83%90%e1%83%a5%e1%83%90%e1%83%a0%e1%83%97%e1%83%95%e1%83%94%e1%83%9a%e1%83%9d%e1%83%a1-%e1%83%a1%e1%83%99%e1%83%9d%e1%83%9a/"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igitalrightsfoundation.pk/wp-content/uploads/2020/06/Covid-19.pdf" TargetMode="External"/><Relationship Id="rId2" Type="http://schemas.openxmlformats.org/officeDocument/2006/relationships/hyperlink" Target="https://www.ictworks.org/technology-facilitated-gender-based-violence/" TargetMode="External"/><Relationship Id="rId1" Type="http://schemas.openxmlformats.org/officeDocument/2006/relationships/slideLayout" Target="../slideLayouts/slideLayout2.xml"/><Relationship Id="rId5" Type="http://schemas.openxmlformats.org/officeDocument/2006/relationships/hyperlink" Target="https://eige.europa.eu/publications/gender-equality-and-digitalisation-european-union" TargetMode="External"/><Relationship Id="rId4" Type="http://schemas.openxmlformats.org/officeDocument/2006/relationships/hyperlink" Target="https://www.europarl.europa.eu/RegData/etudes/STUD/2021/662621/EPRS_STU(2021)662621_EN.pdf)"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BE261A-AD7C-4EAA-99D3-6983009B3798}"/>
              </a:ext>
            </a:extLst>
          </p:cNvPr>
          <p:cNvPicPr>
            <a:picLocks noChangeAspect="1"/>
          </p:cNvPicPr>
          <p:nvPr/>
        </p:nvPicPr>
        <p:blipFill>
          <a:blip r:embed="rId2"/>
          <a:stretch>
            <a:fillRect/>
          </a:stretch>
        </p:blipFill>
        <p:spPr>
          <a:xfrm>
            <a:off x="685800" y="1524000"/>
            <a:ext cx="7522399" cy="4279210"/>
          </a:xfrm>
          <a:prstGeom prst="rect">
            <a:avLst/>
          </a:prstGeom>
        </p:spPr>
      </p:pic>
      <p:sp>
        <p:nvSpPr>
          <p:cNvPr id="7" name="TextBox 6">
            <a:extLst>
              <a:ext uri="{FF2B5EF4-FFF2-40B4-BE49-F238E27FC236}">
                <a16:creationId xmlns:a16="http://schemas.microsoft.com/office/drawing/2014/main" id="{FA1E1109-51F2-447E-94EE-37ACFE470DD2}"/>
              </a:ext>
            </a:extLst>
          </p:cNvPr>
          <p:cNvSpPr txBox="1"/>
          <p:nvPr/>
        </p:nvSpPr>
        <p:spPr>
          <a:xfrm>
            <a:off x="1631932" y="457200"/>
            <a:ext cx="5880136" cy="523220"/>
          </a:xfrm>
          <a:prstGeom prst="rect">
            <a:avLst/>
          </a:prstGeom>
          <a:noFill/>
        </p:spPr>
        <p:txBody>
          <a:bodyPr wrap="none" rtlCol="0">
            <a:spAutoFit/>
          </a:bodyPr>
          <a:lstStyle/>
          <a:p>
            <a:r>
              <a:rPr lang="ka-GE" sz="2800" b="1" dirty="0"/>
              <a:t>გზამკვლევი ახალგაზრდებისთვის</a:t>
            </a:r>
            <a:endParaRPr lang="en-US" sz="2800" b="1" dirty="0"/>
          </a:p>
        </p:txBody>
      </p:sp>
    </p:spTree>
    <p:extLst>
      <p:ext uri="{BB962C8B-B14F-4D97-AF65-F5344CB8AC3E}">
        <p14:creationId xmlns:p14="http://schemas.microsoft.com/office/powerpoint/2010/main" val="1614861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1143000"/>
            <a:ext cx="4953000" cy="5184111"/>
          </a:xfrm>
          <a:prstGeom prst="rect">
            <a:avLst/>
          </a:prstGeom>
        </p:spPr>
        <p:txBody>
          <a:bodyPr vert="horz" wrap="square" lIns="0" tIns="13335" rIns="0" bIns="0" rtlCol="0">
            <a:spAutoFit/>
          </a:bodyPr>
          <a:lstStyle/>
          <a:p>
            <a:pPr marL="12700" marR="5080" algn="just"/>
            <a:r>
              <a:rPr lang="en-US" sz="1600" b="1" spc="-10" dirty="0">
                <a:cs typeface="Arial" panose="020B0604020202020204" pitchFamily="34" charset="0"/>
              </a:rPr>
              <a:t>TFGBV-</a:t>
            </a:r>
            <a:r>
              <a:rPr lang="ka-GE" sz="1600" b="1" spc="-10" dirty="0">
                <a:cs typeface="Arial" panose="020B0604020202020204" pitchFamily="34" charset="0"/>
              </a:rPr>
              <a:t>ისთვის დამახასიათებელია ორი ძირითადი ფაქტი:</a:t>
            </a:r>
            <a:endParaRPr lang="en-US" sz="1600" b="1" spc="-10" dirty="0">
              <a:cs typeface="Arial" panose="020B0604020202020204" pitchFamily="34" charset="0"/>
            </a:endParaRPr>
          </a:p>
          <a:p>
            <a:pPr marL="12700" marR="5080" algn="just"/>
            <a:endParaRPr lang="en-US" sz="1600" spc="-10" dirty="0">
              <a:cs typeface="Arial" panose="020B0604020202020204" pitchFamily="34" charset="0"/>
            </a:endParaRPr>
          </a:p>
          <a:p>
            <a:pPr marL="460375" marR="5080" indent="-285750" algn="just">
              <a:buFont typeface="Wingdings" panose="05000000000000000000" pitchFamily="2" charset="2"/>
              <a:buChar char="q"/>
            </a:pPr>
            <a:r>
              <a:rPr lang="ka-GE" sz="1600" spc="-10" dirty="0">
                <a:cs typeface="Arial" panose="020B0604020202020204" pitchFamily="34" charset="0"/>
              </a:rPr>
              <a:t>გენდერულობა - ქალები და გოგონები ხდებიან თავდასხმის ობიექტები მხოლოდ იმიტომ, რომ ისინი ქალები და გოგონები არიან.</a:t>
            </a:r>
          </a:p>
          <a:p>
            <a:pPr marL="174625" marR="5080" algn="just"/>
            <a:endParaRPr lang="ka-GE" sz="1600" spc="-10" dirty="0">
              <a:cs typeface="Arial" panose="020B0604020202020204" pitchFamily="34" charset="0"/>
            </a:endParaRPr>
          </a:p>
          <a:p>
            <a:pPr marL="460375" marR="5080" indent="-285750" algn="just">
              <a:buFont typeface="Wingdings" panose="05000000000000000000" pitchFamily="2" charset="2"/>
              <a:buChar char="q"/>
            </a:pPr>
            <a:r>
              <a:rPr lang="en-US" sz="1600" spc="-10" dirty="0">
                <a:cs typeface="Arial" panose="020B0604020202020204" pitchFamily="34" charset="0"/>
              </a:rPr>
              <a:t>TFGBV</a:t>
            </a:r>
            <a:r>
              <a:rPr lang="ka-GE" sz="1600" spc="-10" dirty="0">
                <a:cs typeface="Arial" panose="020B0604020202020204" pitchFamily="34" charset="0"/>
              </a:rPr>
              <a:t> უფრო ფართო მცნებაა, ვიდრე ონლაინ ძალადობა და მიუხედავად იმისა, რომ მოქმდების არეალი ონლაინ სივრცეა, ის ასევე შეიძლება განხორციელდეს:</a:t>
            </a:r>
          </a:p>
          <a:p>
            <a:pPr marL="298450" marR="5080" indent="-123825" algn="just">
              <a:buFont typeface="Wingdings" panose="05000000000000000000" pitchFamily="2" charset="2"/>
              <a:buChar char="§"/>
            </a:pPr>
            <a:endParaRPr lang="ka-GE" sz="1600" spc="-10" dirty="0">
              <a:cs typeface="Arial" panose="020B0604020202020204" pitchFamily="34" charset="0"/>
            </a:endParaRPr>
          </a:p>
          <a:p>
            <a:pPr marL="971550" marR="5080" indent="-285750" algn="just">
              <a:buFont typeface="Wingdings" panose="05000000000000000000" pitchFamily="2" charset="2"/>
              <a:buChar char="§"/>
            </a:pPr>
            <a:r>
              <a:rPr lang="ka-GE" sz="1600" spc="-10" dirty="0">
                <a:cs typeface="Arial" panose="020B0604020202020204" pitchFamily="34" charset="0"/>
              </a:rPr>
              <a:t>ახალი და ასევე ძველი ტექნოლოგიის       გამოყენებით, როგორიცაა ტელეფონები</a:t>
            </a:r>
          </a:p>
          <a:p>
            <a:pPr marL="971550" marR="5080" indent="-285750" algn="just">
              <a:buFont typeface="Wingdings" panose="05000000000000000000" pitchFamily="2" charset="2"/>
              <a:buChar char="§"/>
            </a:pPr>
            <a:r>
              <a:rPr lang="en-US" sz="1600" spc="-10" dirty="0">
                <a:cs typeface="Arial" panose="020B0604020202020204" pitchFamily="34" charset="0"/>
              </a:rPr>
              <a:t>GPS </a:t>
            </a:r>
            <a:r>
              <a:rPr lang="ka-GE" sz="1600" spc="-10" dirty="0">
                <a:cs typeface="Arial" panose="020B0604020202020204" pitchFamily="34" charset="0"/>
              </a:rPr>
              <a:t>თვალთვალის მოწყობილობები</a:t>
            </a:r>
          </a:p>
          <a:p>
            <a:pPr marL="971550" marR="5080" indent="-285750" algn="just">
              <a:buFont typeface="Wingdings" panose="05000000000000000000" pitchFamily="2" charset="2"/>
              <a:buChar char="§"/>
            </a:pPr>
            <a:r>
              <a:rPr lang="ka-GE" sz="1600" spc="-10" dirty="0">
                <a:cs typeface="Arial" panose="020B0604020202020204" pitchFamily="34" charset="0"/>
              </a:rPr>
              <a:t>დრონები</a:t>
            </a:r>
          </a:p>
          <a:p>
            <a:pPr marL="971550" marR="5080" indent="-285750" algn="just">
              <a:buFont typeface="Wingdings" panose="05000000000000000000" pitchFamily="2" charset="2"/>
              <a:buChar char="§"/>
            </a:pPr>
            <a:r>
              <a:rPr lang="ka-GE" sz="1600" spc="-10" dirty="0">
                <a:cs typeface="Arial" panose="020B0604020202020204" pitchFamily="34" charset="0"/>
              </a:rPr>
              <a:t>ჩამწერი მოწყობილობები, რომლებიც ჩართული არ არიან ინტერნეტში.</a:t>
            </a:r>
            <a:endParaRPr lang="en-US" sz="1600" spc="-10" dirty="0">
              <a:cs typeface="Arial" panose="020B0604020202020204" pitchFamily="34" charset="0"/>
            </a:endParaRPr>
          </a:p>
          <a:p>
            <a:pPr marL="12700" marR="5080" algn="just"/>
            <a:endParaRPr lang="en-US" sz="1600" spc="-10" dirty="0">
              <a:cs typeface="Arial" panose="020B0604020202020204" pitchFamily="34" charset="0"/>
            </a:endParaRPr>
          </a:p>
          <a:p>
            <a:endParaRPr sz="1600" dirty="0">
              <a:cs typeface="Arial" panose="020B0604020202020204" pitchFamily="34" charset="0"/>
            </a:endParaRPr>
          </a:p>
          <a:p>
            <a:endParaRPr sz="1600" dirty="0">
              <a:cs typeface="Arial" panose="020B0604020202020204" pitchFamily="34" charset="0"/>
            </a:endParaRPr>
          </a:p>
        </p:txBody>
      </p:sp>
      <p:sp>
        <p:nvSpPr>
          <p:cNvPr id="3" name="object 3"/>
          <p:cNvSpPr txBox="1">
            <a:spLocks noGrp="1"/>
          </p:cNvSpPr>
          <p:nvPr>
            <p:ph type="title"/>
          </p:nvPr>
        </p:nvSpPr>
        <p:spPr>
          <a:xfrm>
            <a:off x="1371600" y="295272"/>
            <a:ext cx="6788426" cy="382797"/>
          </a:xfrm>
          <a:prstGeom prst="rect">
            <a:avLst/>
          </a:prstGeom>
        </p:spPr>
        <p:txBody>
          <a:bodyPr vert="horz" wrap="square" lIns="0" tIns="13335" rIns="0" bIns="0" rtlCol="0">
            <a:spAutoFit/>
          </a:bodyPr>
          <a:lstStyle/>
          <a:p>
            <a:pPr marL="236220">
              <a:lnSpc>
                <a:spcPct val="100000"/>
              </a:lnSpc>
              <a:spcBef>
                <a:spcPts val="105"/>
              </a:spcBef>
            </a:pPr>
            <a:r>
              <a:rPr lang="ka-GE" sz="2400" spc="85" dirty="0">
                <a:latin typeface="+mn-lt"/>
              </a:rPr>
              <a:t>რა არის</a:t>
            </a:r>
            <a:r>
              <a:rPr lang="en-US" sz="2400" spc="85" dirty="0">
                <a:latin typeface="+mn-lt"/>
              </a:rPr>
              <a:t> TFGBV</a:t>
            </a:r>
            <a:r>
              <a:rPr lang="ka-GE" sz="2400" spc="85" dirty="0">
                <a:latin typeface="+mn-lt"/>
              </a:rPr>
              <a:t>-ის ძირითადი ფაქტორები</a:t>
            </a:r>
            <a:r>
              <a:rPr lang="en-US" sz="2400" spc="85" dirty="0">
                <a:latin typeface="+mn-lt"/>
              </a:rPr>
              <a:t>?</a:t>
            </a:r>
            <a:endParaRPr sz="2400" spc="85" dirty="0">
              <a:latin typeface="+mn-lt"/>
            </a:endParaRPr>
          </a:p>
        </p:txBody>
      </p:sp>
      <p:pic>
        <p:nvPicPr>
          <p:cNvPr id="3074" name="Picture 2" descr="Youth Toolkit (8.5 × 11 in)">
            <a:extLst>
              <a:ext uri="{FF2B5EF4-FFF2-40B4-BE49-F238E27FC236}">
                <a16:creationId xmlns:a16="http://schemas.microsoft.com/office/drawing/2014/main" id="{47C9B0C2-62C5-4D1F-A965-9369677CF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143000"/>
            <a:ext cx="2556200" cy="38412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51597B6-A2CE-462C-A923-0A8D367ADAB7}"/>
              </a:ext>
            </a:extLst>
          </p:cNvPr>
          <p:cNvSpPr txBox="1"/>
          <p:nvPr/>
        </p:nvSpPr>
        <p:spPr>
          <a:xfrm>
            <a:off x="457200" y="5961046"/>
            <a:ext cx="4572000" cy="400110"/>
          </a:xfrm>
          <a:prstGeom prst="rect">
            <a:avLst/>
          </a:prstGeom>
          <a:noFill/>
          <a:ln w="38100">
            <a:solidFill>
              <a:srgbClr val="0070C0"/>
            </a:solidFill>
          </a:ln>
        </p:spPr>
        <p:txBody>
          <a:bodyPr wrap="square">
            <a:spAutoFit/>
          </a:bodyPr>
          <a:lstStyle/>
          <a:p>
            <a:pPr marL="12700" marR="5080" algn="just">
              <a:lnSpc>
                <a:spcPct val="100000"/>
              </a:lnSpc>
            </a:pPr>
            <a:r>
              <a:rPr lang="ka-GE" sz="2000" b="1" spc="-10" dirty="0">
                <a:cs typeface="Arial"/>
              </a:rPr>
              <a:t>ვირტუალური სამყარო რეალურია</a:t>
            </a:r>
            <a:r>
              <a:rPr lang="en-US" sz="2000" b="1" spc="-10" dirty="0">
                <a:cs typeface="Arial"/>
              </a:rPr>
              <a:t>!!!</a:t>
            </a:r>
            <a:endParaRPr lang="ka-GE" sz="2000" b="1" dirty="0">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B01-52ED-48A5-BB38-6D601EEF6B11}"/>
              </a:ext>
            </a:extLst>
          </p:cNvPr>
          <p:cNvSpPr>
            <a:spLocks noGrp="1"/>
          </p:cNvSpPr>
          <p:nvPr>
            <p:ph type="title"/>
          </p:nvPr>
        </p:nvSpPr>
        <p:spPr>
          <a:xfrm>
            <a:off x="1600200" y="378887"/>
            <a:ext cx="6410072" cy="430887"/>
          </a:xfrm>
        </p:spPr>
        <p:txBody>
          <a:bodyPr/>
          <a:lstStyle/>
          <a:p>
            <a:r>
              <a:rPr lang="ka-GE" sz="2800" dirty="0">
                <a:latin typeface="+mj-lt"/>
              </a:rPr>
              <a:t>ციფრული ინკლუზია </a:t>
            </a:r>
            <a:r>
              <a:rPr lang="en-US" sz="2800" dirty="0">
                <a:latin typeface="+mj-lt"/>
              </a:rPr>
              <a:t>&amp; </a:t>
            </a:r>
            <a:r>
              <a:rPr lang="ka-GE" sz="2800" dirty="0">
                <a:latin typeface="+mj-lt"/>
              </a:rPr>
              <a:t>უსაფრთხოება</a:t>
            </a:r>
            <a:endParaRPr lang="en-US" sz="2800" dirty="0">
              <a:latin typeface="+mj-lt"/>
            </a:endParaRPr>
          </a:p>
        </p:txBody>
      </p:sp>
      <p:sp>
        <p:nvSpPr>
          <p:cNvPr id="3" name="Text Placeholder 2">
            <a:extLst>
              <a:ext uri="{FF2B5EF4-FFF2-40B4-BE49-F238E27FC236}">
                <a16:creationId xmlns:a16="http://schemas.microsoft.com/office/drawing/2014/main" id="{144C371A-5517-4BCF-9B91-9314719AC192}"/>
              </a:ext>
            </a:extLst>
          </p:cNvPr>
          <p:cNvSpPr>
            <a:spLocks noGrp="1"/>
          </p:cNvSpPr>
          <p:nvPr>
            <p:ph type="body" idx="1"/>
          </p:nvPr>
        </p:nvSpPr>
        <p:spPr>
          <a:xfrm>
            <a:off x="138887" y="1148333"/>
            <a:ext cx="8866225" cy="2954655"/>
          </a:xfrm>
        </p:spPr>
        <p:txBody>
          <a:bodyPr/>
          <a:lstStyle/>
          <a:p>
            <a:r>
              <a:rPr lang="ka-GE" b="1" dirty="0"/>
              <a:t>ციფრული ინკლუზია შეუძლებელია ციფრული უსაფრთხოების გარეშე</a:t>
            </a:r>
            <a:r>
              <a:rPr lang="en-US" b="1" dirty="0"/>
              <a:t>!</a:t>
            </a:r>
            <a:r>
              <a:rPr lang="en-US" baseline="30000" dirty="0"/>
              <a:t>1</a:t>
            </a:r>
          </a:p>
          <a:p>
            <a:endParaRPr lang="en-US" baseline="30000" dirty="0"/>
          </a:p>
          <a:p>
            <a:pPr algn="just"/>
            <a:r>
              <a:rPr lang="ka-GE" b="1" dirty="0"/>
              <a:t>ანუ</a:t>
            </a:r>
            <a:endParaRPr lang="en-US" b="1" dirty="0"/>
          </a:p>
          <a:p>
            <a:pPr algn="just"/>
            <a:endParaRPr lang="en-US" dirty="0"/>
          </a:p>
          <a:p>
            <a:pPr marL="285750" indent="-285750" algn="just">
              <a:buFont typeface="Wingdings" panose="05000000000000000000" pitchFamily="2" charset="2"/>
              <a:buChar char="§"/>
            </a:pPr>
            <a:r>
              <a:rPr lang="ka-GE" dirty="0"/>
              <a:t> ციფრული პროდუქტებით სარგებლობა შეუძლებელია მომხმარებლების უსაფრთხოებისა და დაცვის უზრუნველყოფის გარეშე. </a:t>
            </a:r>
            <a:endParaRPr lang="en-US" dirty="0"/>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r>
              <a:rPr lang="ka-GE" dirty="0"/>
              <a:t>ინტერნეტისა და ციფრული პროდუქტების გავრცელებამ გამოავლინა უზარმაზარი შესაძლებლობა ქალებისა და გოგონებისათვის თანაბარი მომავლის შესაქმნელად.</a:t>
            </a:r>
            <a:endParaRPr lang="en-US" dirty="0"/>
          </a:p>
          <a:p>
            <a:pPr algn="just"/>
            <a:endParaRPr lang="en-US" dirty="0"/>
          </a:p>
          <a:p>
            <a:endParaRPr lang="en-US" dirty="0"/>
          </a:p>
        </p:txBody>
      </p:sp>
      <p:sp>
        <p:nvSpPr>
          <p:cNvPr id="6" name="TextBox 5">
            <a:extLst>
              <a:ext uri="{FF2B5EF4-FFF2-40B4-BE49-F238E27FC236}">
                <a16:creationId xmlns:a16="http://schemas.microsoft.com/office/drawing/2014/main" id="{9D369379-E072-44EC-91A2-C45C6B23BA4A}"/>
              </a:ext>
            </a:extLst>
          </p:cNvPr>
          <p:cNvSpPr txBox="1"/>
          <p:nvPr/>
        </p:nvSpPr>
        <p:spPr>
          <a:xfrm>
            <a:off x="380999" y="6234860"/>
            <a:ext cx="8381999" cy="276999"/>
          </a:xfrm>
          <a:prstGeom prst="rect">
            <a:avLst/>
          </a:prstGeom>
          <a:noFill/>
        </p:spPr>
        <p:txBody>
          <a:bodyPr wrap="square">
            <a:spAutoFit/>
          </a:bodyPr>
          <a:lstStyle/>
          <a:p>
            <a:r>
              <a:rPr lang="en-US" sz="1200" dirty="0">
                <a:hlinkClick r:id="rId2"/>
              </a:rPr>
              <a:t>https://blog.wetrust.io/how-digital-identity-will-power-financial-inclusion-69be0d0a0cb0</a:t>
            </a:r>
            <a:endParaRPr lang="en-US" sz="1200" dirty="0"/>
          </a:p>
        </p:txBody>
      </p:sp>
      <p:pic>
        <p:nvPicPr>
          <p:cNvPr id="7" name="Picture 2" descr="How Digital Identity will Power Financial Inclusion | by Patrick Long |  WeTrust Blog">
            <a:extLst>
              <a:ext uri="{FF2B5EF4-FFF2-40B4-BE49-F238E27FC236}">
                <a16:creationId xmlns:a16="http://schemas.microsoft.com/office/drawing/2014/main" id="{B8A9B481-205E-4DFC-BE10-B3EC8D8F8B3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95498" y="3581400"/>
            <a:ext cx="495300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677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5D7F-8FFB-4FA8-88D1-2D7CC42426F2}"/>
              </a:ext>
            </a:extLst>
          </p:cNvPr>
          <p:cNvSpPr>
            <a:spLocks noGrp="1"/>
          </p:cNvSpPr>
          <p:nvPr>
            <p:ph type="title"/>
          </p:nvPr>
        </p:nvSpPr>
        <p:spPr>
          <a:xfrm>
            <a:off x="2200528" y="407619"/>
            <a:ext cx="6181472" cy="492443"/>
          </a:xfrm>
        </p:spPr>
        <p:txBody>
          <a:bodyPr/>
          <a:lstStyle/>
          <a:p>
            <a:r>
              <a:rPr lang="ka-GE" dirty="0">
                <a:latin typeface="+mn-lt"/>
              </a:rPr>
              <a:t>ციფრული ინკლუზია</a:t>
            </a:r>
            <a:r>
              <a:rPr lang="en-US" dirty="0">
                <a:latin typeface="+mn-lt"/>
              </a:rPr>
              <a:t> &amp; TFGBV</a:t>
            </a:r>
          </a:p>
        </p:txBody>
      </p:sp>
      <p:sp>
        <p:nvSpPr>
          <p:cNvPr id="3" name="Text Placeholder 2">
            <a:extLst>
              <a:ext uri="{FF2B5EF4-FFF2-40B4-BE49-F238E27FC236}">
                <a16:creationId xmlns:a16="http://schemas.microsoft.com/office/drawing/2014/main" id="{D31D8236-0583-45E5-A1C5-0521B650678C}"/>
              </a:ext>
            </a:extLst>
          </p:cNvPr>
          <p:cNvSpPr>
            <a:spLocks noGrp="1"/>
          </p:cNvSpPr>
          <p:nvPr>
            <p:ph type="body" idx="1"/>
          </p:nvPr>
        </p:nvSpPr>
        <p:spPr>
          <a:xfrm>
            <a:off x="138887" y="1148333"/>
            <a:ext cx="8866225" cy="3046988"/>
          </a:xfrm>
        </p:spPr>
        <p:txBody>
          <a:bodyPr/>
          <a:lstStyle/>
          <a:p>
            <a:pPr marL="285750" indent="-285750" algn="just">
              <a:buFont typeface="Wingdings" panose="05000000000000000000" pitchFamily="2" charset="2"/>
              <a:buChar char="q"/>
            </a:pPr>
            <a:r>
              <a:rPr lang="ka-GE" dirty="0"/>
              <a:t>ციფრული სამყარო</a:t>
            </a:r>
            <a:r>
              <a:rPr lang="en-US" dirty="0"/>
              <a:t> - </a:t>
            </a:r>
          </a:p>
          <a:p>
            <a:pPr algn="just"/>
            <a:endParaRPr lang="en-US" dirty="0"/>
          </a:p>
          <a:p>
            <a:pPr marL="457200" indent="-60325" algn="just">
              <a:buFont typeface="Wingdings" panose="05000000000000000000" pitchFamily="2" charset="2"/>
              <a:buChar char="§"/>
            </a:pPr>
            <a:r>
              <a:rPr lang="ka-GE" dirty="0"/>
              <a:t>  ერთის მხრივ, </a:t>
            </a:r>
            <a:r>
              <a:rPr lang="ka-GE" i="1" u="sng" dirty="0">
                <a:solidFill>
                  <a:srgbClr val="FF0000"/>
                </a:solidFill>
              </a:rPr>
              <a:t>სასიცოცხლოდ მნიშვნელოვან სივრცეს სთავაზობს ქალებს</a:t>
            </a:r>
            <a:r>
              <a:rPr lang="ka-GE" dirty="0">
                <a:solidFill>
                  <a:srgbClr val="FF0000"/>
                </a:solidFill>
              </a:rPr>
              <a:t>, </a:t>
            </a:r>
            <a:r>
              <a:rPr lang="ka-GE" dirty="0"/>
              <a:t>რომლებსაც აქვთ თვითგამოხატვის სურვილი და ეძებენ შესაძლებლობებს მიიღონ საბაზისო განათლება და გარკვეულ სერვისებზე წვდომა, </a:t>
            </a:r>
            <a:endParaRPr lang="en-US" dirty="0"/>
          </a:p>
          <a:p>
            <a:pPr marL="457200" indent="-60325" algn="just">
              <a:buFont typeface="Wingdings" panose="05000000000000000000" pitchFamily="2" charset="2"/>
              <a:buChar char="§"/>
            </a:pPr>
            <a:endParaRPr lang="en-US" dirty="0"/>
          </a:p>
          <a:p>
            <a:pPr marL="457200" indent="-60325" algn="just">
              <a:buFont typeface="Wingdings" panose="05000000000000000000" pitchFamily="2" charset="2"/>
              <a:buChar char="§"/>
            </a:pPr>
            <a:r>
              <a:rPr lang="ka-GE" dirty="0"/>
              <a:t> მეორეს მხრივ,  </a:t>
            </a:r>
            <a:r>
              <a:rPr lang="ka-GE" i="1" u="sng" dirty="0">
                <a:solidFill>
                  <a:srgbClr val="FF0000"/>
                </a:solidFill>
              </a:rPr>
              <a:t>არის ვექტორი დამნაშავეებისა და მოძალადეებისთვის </a:t>
            </a:r>
            <a:r>
              <a:rPr lang="ka-GE" dirty="0"/>
              <a:t>(ცალკეული პირები, ჯგუფები და კოლექტივები), მიზანმიმართული ქალებისა და მოზარდი გოგონების მიმართ გენდერული ნიშნით ძალადობის განსახორციელებლად. </a:t>
            </a:r>
            <a:endParaRPr lang="en-US" dirty="0"/>
          </a:p>
          <a:p>
            <a:pPr algn="just"/>
            <a:endParaRPr lang="ka-GE" dirty="0"/>
          </a:p>
        </p:txBody>
      </p:sp>
      <p:pic>
        <p:nvPicPr>
          <p:cNvPr id="2052" name="Picture 4" descr="Youth Toolkit (8.5 × 11 in)">
            <a:extLst>
              <a:ext uri="{FF2B5EF4-FFF2-40B4-BE49-F238E27FC236}">
                <a16:creationId xmlns:a16="http://schemas.microsoft.com/office/drawing/2014/main" id="{E5455599-E35B-4DA3-9F38-60EEA9796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195321"/>
            <a:ext cx="1731628" cy="2602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425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B61A-7843-4273-957C-C6142DA09D40}"/>
              </a:ext>
            </a:extLst>
          </p:cNvPr>
          <p:cNvSpPr>
            <a:spLocks noGrp="1"/>
          </p:cNvSpPr>
          <p:nvPr>
            <p:ph type="title"/>
          </p:nvPr>
        </p:nvSpPr>
        <p:spPr>
          <a:xfrm>
            <a:off x="2200528" y="407619"/>
            <a:ext cx="5724272" cy="984885"/>
          </a:xfrm>
        </p:spPr>
        <p:txBody>
          <a:bodyPr/>
          <a:lstStyle/>
          <a:p>
            <a:pPr algn="ctr"/>
            <a:r>
              <a:rPr lang="ka-GE" dirty="0"/>
              <a:t>რა გავლენას ახდენს </a:t>
            </a:r>
            <a:r>
              <a:rPr lang="en-US" dirty="0"/>
              <a:t>TFGBV</a:t>
            </a:r>
            <a:r>
              <a:rPr lang="ka-GE" dirty="0"/>
              <a:t> </a:t>
            </a:r>
            <a:r>
              <a:rPr lang="en-US" dirty="0"/>
              <a:t>?</a:t>
            </a:r>
          </a:p>
        </p:txBody>
      </p:sp>
      <p:sp>
        <p:nvSpPr>
          <p:cNvPr id="3" name="Text Placeholder 2">
            <a:extLst>
              <a:ext uri="{FF2B5EF4-FFF2-40B4-BE49-F238E27FC236}">
                <a16:creationId xmlns:a16="http://schemas.microsoft.com/office/drawing/2014/main" id="{3BDEC524-5358-48D2-A0E2-8775C650B6CA}"/>
              </a:ext>
            </a:extLst>
          </p:cNvPr>
          <p:cNvSpPr>
            <a:spLocks noGrp="1"/>
          </p:cNvSpPr>
          <p:nvPr>
            <p:ph type="body" idx="1"/>
          </p:nvPr>
        </p:nvSpPr>
        <p:spPr>
          <a:xfrm>
            <a:off x="761999" y="2618460"/>
            <a:ext cx="7772401" cy="2831544"/>
          </a:xfrm>
        </p:spPr>
        <p:txBody>
          <a:bodyPr/>
          <a:lstStyle/>
          <a:p>
            <a:pPr algn="just"/>
            <a:r>
              <a:rPr lang="ka-GE" sz="2000" b="1" i="0" dirty="0">
                <a:solidFill>
                  <a:srgbClr val="C00000"/>
                </a:solidFill>
                <a:effectLst/>
                <a:latin typeface="Arial" panose="020B0604020202020204" pitchFamily="34" charset="0"/>
              </a:rPr>
              <a:t>ციფრული სამყარო არის რეალური სამყარო!</a:t>
            </a:r>
          </a:p>
          <a:p>
            <a:pPr algn="just"/>
            <a:endParaRPr lang="en-US" sz="2000" b="1" i="0" dirty="0">
              <a:solidFill>
                <a:srgbClr val="3D3D3D"/>
              </a:solidFill>
              <a:effectLst/>
              <a:latin typeface="Arial" panose="020B0604020202020204" pitchFamily="34" charset="0"/>
            </a:endParaRPr>
          </a:p>
          <a:p>
            <a:pPr algn="just"/>
            <a:endParaRPr lang="en-US" sz="1600" dirty="0">
              <a:solidFill>
                <a:srgbClr val="3D3D3D"/>
              </a:solidFill>
              <a:latin typeface="Arial" panose="020B0604020202020204" pitchFamily="34" charset="0"/>
            </a:endParaRPr>
          </a:p>
          <a:p>
            <a:pPr marL="285750" indent="-285750" algn="just">
              <a:buFont typeface="Wingdings" panose="05000000000000000000" pitchFamily="2" charset="2"/>
              <a:buChar char="q"/>
            </a:pPr>
            <a:r>
              <a:rPr lang="en-US" sz="1600" b="0" i="0" dirty="0">
                <a:solidFill>
                  <a:srgbClr val="3D3D3D"/>
                </a:solidFill>
                <a:effectLst/>
                <a:latin typeface="Arial" panose="020B0604020202020204" pitchFamily="34" charset="0"/>
              </a:rPr>
              <a:t>TFGBV </a:t>
            </a:r>
            <a:r>
              <a:rPr lang="ka-GE" sz="1600" b="0" i="0" dirty="0">
                <a:solidFill>
                  <a:srgbClr val="3D3D3D"/>
                </a:solidFill>
                <a:effectLst/>
                <a:latin typeface="Arial" panose="020B0604020202020204" pitchFamily="34" charset="0"/>
              </a:rPr>
              <a:t>ხშირად აღიქმება, როგორც ნაკლებად მძიმე ან ნაკლებად საზიანო ფენომენი, ვიდრე ოფლაინ ძალადობის ფორმები, მაგრამ კვლევა აჩვენებს, რომ მას მოყვება მძიმე შედეგები, </a:t>
            </a:r>
            <a:r>
              <a:rPr lang="ka-GE" sz="1600" b="0" i="1" u="sng" dirty="0">
                <a:solidFill>
                  <a:srgbClr val="3D3D3D"/>
                </a:solidFill>
                <a:effectLst/>
                <a:latin typeface="Arial" panose="020B0604020202020204" pitchFamily="34" charset="0"/>
              </a:rPr>
              <a:t>რაც ცუდად აისახება ქალებისა და გოგონების ჯანმრთელობაზე, სიცოცხლეზე და ასევე მათ მომავალზე</a:t>
            </a:r>
            <a:r>
              <a:rPr lang="ka-GE" sz="1600" b="0" i="0" dirty="0">
                <a:solidFill>
                  <a:srgbClr val="3D3D3D"/>
                </a:solidFill>
                <a:effectLst/>
                <a:latin typeface="Arial" panose="020B0604020202020204" pitchFamily="34" charset="0"/>
              </a:rPr>
              <a:t>. </a:t>
            </a:r>
          </a:p>
          <a:p>
            <a:pPr algn="just"/>
            <a:endParaRPr lang="ka-GE" sz="1600" dirty="0">
              <a:solidFill>
                <a:srgbClr val="3D3D3D"/>
              </a:solidFill>
              <a:latin typeface="Arial" panose="020B0604020202020204" pitchFamily="34" charset="0"/>
            </a:endParaRPr>
          </a:p>
          <a:p>
            <a:pPr marL="285750" indent="-285750" algn="just">
              <a:buFont typeface="Wingdings" panose="05000000000000000000" pitchFamily="2" charset="2"/>
              <a:buChar char="q"/>
            </a:pPr>
            <a:r>
              <a:rPr lang="en-US" sz="1600" b="0" i="0" dirty="0">
                <a:solidFill>
                  <a:srgbClr val="3D3D3D"/>
                </a:solidFill>
                <a:effectLst/>
                <a:latin typeface="Arial" panose="020B0604020202020204" pitchFamily="34" charset="0"/>
              </a:rPr>
              <a:t>TFGBV </a:t>
            </a:r>
            <a:r>
              <a:rPr lang="ka-GE" sz="1600" b="0" i="0" dirty="0">
                <a:solidFill>
                  <a:srgbClr val="3D3D3D"/>
                </a:solidFill>
                <a:effectLst/>
                <a:latin typeface="Arial" panose="020B0604020202020204" pitchFamily="34" charset="0"/>
              </a:rPr>
              <a:t>ასევე ხშირად იწვევს ოფლაინ ძალადობას, რაც ძალზე </a:t>
            </a:r>
            <a:r>
              <a:rPr lang="ka-GE" sz="1600" b="0" i="1" u="sng" dirty="0">
                <a:solidFill>
                  <a:srgbClr val="3D3D3D"/>
                </a:solidFill>
                <a:effectLst/>
                <a:latin typeface="Arial" panose="020B0604020202020204" pitchFamily="34" charset="0"/>
              </a:rPr>
              <a:t>საშიშ საფრთხეს უქმნის ქალთა და გოგონების უსაფრთხოებასა და ფიზიკურ შეუხებლობას.</a:t>
            </a:r>
            <a:endParaRPr lang="en-US" sz="1600" i="1" u="sng" dirty="0">
              <a:solidFill>
                <a:srgbClr val="3D3D3D"/>
              </a:solidFill>
              <a:latin typeface="Arial" panose="020B0604020202020204" pitchFamily="34" charset="0"/>
            </a:endParaRPr>
          </a:p>
          <a:p>
            <a:pPr algn="just"/>
            <a:endParaRPr lang="en-US" sz="1600" dirty="0"/>
          </a:p>
        </p:txBody>
      </p:sp>
      <p:pic>
        <p:nvPicPr>
          <p:cNvPr id="4104" name="Picture 8" descr="Number 1 Stock Photos, Royalty Free Number 1 Images ...">
            <a:extLst>
              <a:ext uri="{FF2B5EF4-FFF2-40B4-BE49-F238E27FC236}">
                <a16:creationId xmlns:a16="http://schemas.microsoft.com/office/drawing/2014/main" id="{B6DFC623-A319-46D7-A974-3765E8DAD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599" y="152400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49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A53F-DEE0-4ACA-A080-E8DEDAFEA68C}"/>
              </a:ext>
            </a:extLst>
          </p:cNvPr>
          <p:cNvSpPr>
            <a:spLocks noGrp="1"/>
          </p:cNvSpPr>
          <p:nvPr>
            <p:ph type="title"/>
          </p:nvPr>
        </p:nvSpPr>
        <p:spPr>
          <a:xfrm>
            <a:off x="533400" y="332125"/>
            <a:ext cx="7434134" cy="984885"/>
          </a:xfrm>
        </p:spPr>
        <p:txBody>
          <a:bodyPr/>
          <a:lstStyle/>
          <a:p>
            <a:pPr algn="ctr"/>
            <a:r>
              <a:rPr lang="ka-GE" dirty="0"/>
              <a:t>რა გავლენას ახდენს </a:t>
            </a:r>
            <a:r>
              <a:rPr lang="en-US" dirty="0"/>
              <a:t>TFGBV</a:t>
            </a:r>
            <a:r>
              <a:rPr lang="ka-GE" dirty="0"/>
              <a:t>? გაგრძელება </a:t>
            </a:r>
            <a:endParaRPr lang="en-US" dirty="0"/>
          </a:p>
        </p:txBody>
      </p:sp>
      <p:sp>
        <p:nvSpPr>
          <p:cNvPr id="3" name="Text Placeholder 2">
            <a:extLst>
              <a:ext uri="{FF2B5EF4-FFF2-40B4-BE49-F238E27FC236}">
                <a16:creationId xmlns:a16="http://schemas.microsoft.com/office/drawing/2014/main" id="{05A8E859-E310-49AD-8034-C67F43840F70}"/>
              </a:ext>
            </a:extLst>
          </p:cNvPr>
          <p:cNvSpPr>
            <a:spLocks noGrp="1"/>
          </p:cNvSpPr>
          <p:nvPr>
            <p:ph type="body" idx="1"/>
          </p:nvPr>
        </p:nvSpPr>
        <p:spPr>
          <a:xfrm>
            <a:off x="277775" y="3048000"/>
            <a:ext cx="8866225" cy="2492990"/>
          </a:xfrm>
        </p:spPr>
        <p:txBody>
          <a:bodyPr/>
          <a:lstStyle/>
          <a:p>
            <a:pPr marL="285750" indent="-285750">
              <a:buFont typeface="Wingdings" panose="05000000000000000000" pitchFamily="2" charset="2"/>
              <a:buChar char="q"/>
            </a:pPr>
            <a:r>
              <a:rPr lang="en-US" dirty="0"/>
              <a:t>TFGBV-</a:t>
            </a:r>
            <a:r>
              <a:rPr lang="ka-GE" dirty="0"/>
              <a:t>ის გავლენა ფსიქიკურ ჯანმრთელობაზე მძიმეა:</a:t>
            </a:r>
          </a:p>
          <a:p>
            <a:pPr marL="285750" indent="-285750">
              <a:buFont typeface="Wingdings" panose="05000000000000000000" pitchFamily="2" charset="2"/>
              <a:buChar char="q"/>
            </a:pPr>
            <a:endParaRPr lang="en-US" dirty="0"/>
          </a:p>
          <a:p>
            <a:pPr marL="862013" indent="-285750">
              <a:buFont typeface="Wingdings" panose="05000000000000000000" pitchFamily="2" charset="2"/>
              <a:buChar char="§"/>
            </a:pPr>
            <a:r>
              <a:rPr lang="ka-GE" dirty="0"/>
              <a:t>სტრესი</a:t>
            </a:r>
            <a:r>
              <a:rPr lang="en-US" dirty="0"/>
              <a:t>;</a:t>
            </a:r>
          </a:p>
          <a:p>
            <a:pPr marL="862013" indent="-285750">
              <a:buFont typeface="Wingdings" panose="05000000000000000000" pitchFamily="2" charset="2"/>
              <a:buChar char="§"/>
            </a:pPr>
            <a:r>
              <a:rPr lang="ka-GE" dirty="0"/>
              <a:t>შფოთვა</a:t>
            </a:r>
            <a:r>
              <a:rPr lang="en-US" dirty="0"/>
              <a:t>;</a:t>
            </a:r>
          </a:p>
          <a:p>
            <a:pPr marL="862013" indent="-285750">
              <a:buFont typeface="Wingdings" panose="05000000000000000000" pitchFamily="2" charset="2"/>
              <a:buChar char="§"/>
            </a:pPr>
            <a:r>
              <a:rPr lang="ka-GE" dirty="0"/>
              <a:t>დეპრესია</a:t>
            </a:r>
            <a:r>
              <a:rPr lang="en-US" dirty="0"/>
              <a:t>;</a:t>
            </a:r>
          </a:p>
          <a:p>
            <a:pPr marL="862013" indent="-285750">
              <a:buFont typeface="Wingdings" panose="05000000000000000000" pitchFamily="2" charset="2"/>
              <a:buChar char="§"/>
            </a:pPr>
            <a:r>
              <a:rPr lang="ka-GE" dirty="0"/>
              <a:t>პოსტტრავმატული სტრესული აშლილობა;</a:t>
            </a:r>
            <a:r>
              <a:rPr lang="en-US" dirty="0"/>
              <a:t>;</a:t>
            </a:r>
          </a:p>
          <a:p>
            <a:pPr marL="862013" indent="-285750">
              <a:buFont typeface="Wingdings" panose="05000000000000000000" pitchFamily="2" charset="2"/>
              <a:buChar char="§"/>
            </a:pPr>
            <a:r>
              <a:rPr lang="ka-GE" dirty="0"/>
              <a:t>სუიციდური აზრები;</a:t>
            </a:r>
            <a:endParaRPr lang="en-US" dirty="0"/>
          </a:p>
          <a:p>
            <a:endParaRPr lang="en-US" dirty="0"/>
          </a:p>
          <a:p>
            <a:r>
              <a:rPr lang="en-US" dirty="0"/>
              <a:t> </a:t>
            </a:r>
            <a:r>
              <a:rPr lang="ka-GE" dirty="0"/>
              <a:t>როგორც წესი, სუიციდზე ინფორმაციას ავრცელებენ თვით გადარჩენილები </a:t>
            </a:r>
            <a:r>
              <a:rPr lang="en-US" dirty="0"/>
              <a:t>!!!</a:t>
            </a:r>
          </a:p>
        </p:txBody>
      </p:sp>
      <p:pic>
        <p:nvPicPr>
          <p:cNvPr id="5122" name="Picture 2" descr="70+ Free Number 2 &amp; Two Images - Pixabay">
            <a:extLst>
              <a:ext uri="{FF2B5EF4-FFF2-40B4-BE49-F238E27FC236}">
                <a16:creationId xmlns:a16="http://schemas.microsoft.com/office/drawing/2014/main" id="{49A347E3-6F89-4A87-9E6D-DBBCB3475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111" y="1596364"/>
            <a:ext cx="12477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44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7FA155-FDAE-40D4-AD9F-18E24CBC868D}"/>
              </a:ext>
            </a:extLst>
          </p:cNvPr>
          <p:cNvSpPr>
            <a:spLocks noGrp="1"/>
          </p:cNvSpPr>
          <p:nvPr>
            <p:ph type="body" idx="1"/>
          </p:nvPr>
        </p:nvSpPr>
        <p:spPr>
          <a:xfrm>
            <a:off x="241332" y="2971800"/>
            <a:ext cx="8293067" cy="1938992"/>
          </a:xfrm>
        </p:spPr>
        <p:txBody>
          <a:bodyPr/>
          <a:lstStyle/>
          <a:p>
            <a:pPr marL="285750" indent="-285750" algn="just">
              <a:buFont typeface="Wingdings" panose="05000000000000000000" pitchFamily="2" charset="2"/>
              <a:buChar char="q"/>
            </a:pPr>
            <a:r>
              <a:rPr lang="en-US" i="1" u="sng" dirty="0">
                <a:solidFill>
                  <a:srgbClr val="C00000"/>
                </a:solidFill>
              </a:rPr>
              <a:t>TFGBV </a:t>
            </a:r>
            <a:r>
              <a:rPr lang="ka-GE" i="1" u="sng" dirty="0">
                <a:solidFill>
                  <a:srgbClr val="C00000"/>
                </a:solidFill>
              </a:rPr>
              <a:t>აიძულებს ქალებს იყვნენ ჩუმად ონლაინ სივრცეში</a:t>
            </a:r>
            <a:r>
              <a:rPr lang="ka-GE" dirty="0"/>
              <a:t>, რაც ამცირებს მათ მონაწილეობას საზოგადოებრივ და პოლიტიკურ ცხოვრებაში, დემოკრატიულ პროცესებში და განსაკუთრებით, ლიდერის როლში.</a:t>
            </a:r>
          </a:p>
          <a:p>
            <a:pPr algn="just"/>
            <a:endParaRPr lang="ka-GE" dirty="0"/>
          </a:p>
          <a:p>
            <a:pPr marL="285750" indent="-285750" algn="just">
              <a:buFont typeface="Wingdings" panose="05000000000000000000" pitchFamily="2" charset="2"/>
              <a:buChar char="q"/>
            </a:pPr>
            <a:r>
              <a:rPr lang="en-US" i="1" u="sng" dirty="0">
                <a:solidFill>
                  <a:srgbClr val="C00000"/>
                </a:solidFill>
              </a:rPr>
              <a:t>TFGBV </a:t>
            </a:r>
            <a:r>
              <a:rPr lang="ka-GE" i="1" u="sng" dirty="0">
                <a:solidFill>
                  <a:srgbClr val="C00000"/>
                </a:solidFill>
              </a:rPr>
              <a:t>აძლიერებს პატრიარქალურ როლებს, ნორმებსა და სტრუქტურებს და ქმნის მთავარ ბარიერს გენდერული თანასწორობისა და მდგრადი განვითარების მიზნების მისაღწევად.</a:t>
            </a:r>
            <a:endParaRPr lang="en-US" i="1" u="sng" dirty="0">
              <a:solidFill>
                <a:srgbClr val="C00000"/>
              </a:solidFill>
            </a:endParaRPr>
          </a:p>
        </p:txBody>
      </p:sp>
      <p:sp>
        <p:nvSpPr>
          <p:cNvPr id="4" name="Title 1">
            <a:extLst>
              <a:ext uri="{FF2B5EF4-FFF2-40B4-BE49-F238E27FC236}">
                <a16:creationId xmlns:a16="http://schemas.microsoft.com/office/drawing/2014/main" id="{91C7C17E-FFB3-415F-8F78-89C35F0933DA}"/>
              </a:ext>
            </a:extLst>
          </p:cNvPr>
          <p:cNvSpPr>
            <a:spLocks noGrp="1"/>
          </p:cNvSpPr>
          <p:nvPr>
            <p:ph type="title"/>
          </p:nvPr>
        </p:nvSpPr>
        <p:spPr>
          <a:xfrm>
            <a:off x="1371600" y="407988"/>
            <a:ext cx="7162799" cy="984885"/>
          </a:xfrm>
        </p:spPr>
        <p:txBody>
          <a:bodyPr/>
          <a:lstStyle/>
          <a:p>
            <a:pPr algn="ctr"/>
            <a:r>
              <a:rPr lang="ka-GE" dirty="0"/>
              <a:t>რა გავლენას ახდენს </a:t>
            </a:r>
            <a:r>
              <a:rPr lang="en-US" dirty="0"/>
              <a:t>TFGBV</a:t>
            </a:r>
            <a:r>
              <a:rPr lang="ka-GE" dirty="0"/>
              <a:t> </a:t>
            </a:r>
            <a:r>
              <a:rPr lang="en-US" dirty="0"/>
              <a:t>?</a:t>
            </a:r>
            <a:r>
              <a:rPr lang="ka-GE" dirty="0"/>
              <a:t> გაგრძელება</a:t>
            </a:r>
            <a:endParaRPr lang="en-US" dirty="0"/>
          </a:p>
        </p:txBody>
      </p:sp>
      <p:pic>
        <p:nvPicPr>
          <p:cNvPr id="6146" name="Picture 2" descr="Number 3 Stock Photos, Royalty Free Number 3 Images ...">
            <a:extLst>
              <a:ext uri="{FF2B5EF4-FFF2-40B4-BE49-F238E27FC236}">
                <a16:creationId xmlns:a16="http://schemas.microsoft.com/office/drawing/2014/main" id="{31EEBCFB-2697-4526-85F5-4E6DC8124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7" y="1524000"/>
            <a:ext cx="1152525"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173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0B270-BB9C-4D9E-BDF7-3A493DE85169}"/>
              </a:ext>
            </a:extLst>
          </p:cNvPr>
          <p:cNvSpPr>
            <a:spLocks noGrp="1"/>
          </p:cNvSpPr>
          <p:nvPr>
            <p:ph type="title"/>
          </p:nvPr>
        </p:nvSpPr>
        <p:spPr>
          <a:xfrm>
            <a:off x="762001" y="407619"/>
            <a:ext cx="7848599" cy="1969770"/>
          </a:xfrm>
        </p:spPr>
        <p:txBody>
          <a:bodyPr/>
          <a:lstStyle/>
          <a:p>
            <a:pPr algn="ctr"/>
            <a:r>
              <a:rPr lang="ka-GE" sz="3200" b="1" dirty="0">
                <a:solidFill>
                  <a:srgbClr val="FF0000"/>
                </a:solidFill>
              </a:rPr>
              <a:t>ონლაინ გენდერული ნიშნით ძალადობა</a:t>
            </a:r>
            <a:br>
              <a:rPr lang="en-US" sz="3200" b="1" dirty="0">
                <a:solidFill>
                  <a:srgbClr val="FF0000"/>
                </a:solidFill>
              </a:rPr>
            </a:br>
            <a:r>
              <a:rPr lang="en-US" sz="3200" b="1" dirty="0">
                <a:solidFill>
                  <a:srgbClr val="FF0000"/>
                </a:solidFill>
              </a:rPr>
              <a:t>vs </a:t>
            </a:r>
            <a:r>
              <a:rPr lang="ka-GE" dirty="0">
                <a:solidFill>
                  <a:srgbClr val="FF0000"/>
                </a:solidFill>
              </a:rPr>
              <a:t>ონლაინ</a:t>
            </a:r>
            <a:r>
              <a:rPr lang="en-US" sz="3200" b="1" dirty="0">
                <a:solidFill>
                  <a:srgbClr val="FF0000"/>
                </a:solidFill>
              </a:rPr>
              <a:t> </a:t>
            </a:r>
            <a:r>
              <a:rPr lang="ka-GE" sz="3200" b="1" dirty="0">
                <a:solidFill>
                  <a:srgbClr val="FF0000"/>
                </a:solidFill>
              </a:rPr>
              <a:t>ძალადობა</a:t>
            </a:r>
            <a:br>
              <a:rPr lang="en-US" sz="3200" b="1" dirty="0">
                <a:solidFill>
                  <a:srgbClr val="FF0000"/>
                </a:solidFill>
              </a:rPr>
            </a:br>
            <a:br>
              <a:rPr lang="en-US" sz="3200" b="1" dirty="0">
                <a:solidFill>
                  <a:srgbClr val="FF0000"/>
                </a:solidFill>
              </a:rPr>
            </a:br>
            <a:endParaRPr lang="en-US" dirty="0"/>
          </a:p>
        </p:txBody>
      </p:sp>
      <p:sp>
        <p:nvSpPr>
          <p:cNvPr id="3" name="Content Placeholder 2">
            <a:extLst>
              <a:ext uri="{FF2B5EF4-FFF2-40B4-BE49-F238E27FC236}">
                <a16:creationId xmlns:a16="http://schemas.microsoft.com/office/drawing/2014/main" id="{28EB57E1-DA70-4B75-AD63-3DE10C8187A5}"/>
              </a:ext>
            </a:extLst>
          </p:cNvPr>
          <p:cNvSpPr>
            <a:spLocks noGrp="1"/>
          </p:cNvSpPr>
          <p:nvPr>
            <p:ph sz="half" idx="2"/>
          </p:nvPr>
        </p:nvSpPr>
        <p:spPr>
          <a:xfrm>
            <a:off x="445840" y="1752601"/>
            <a:ext cx="3725021" cy="2954655"/>
          </a:xfrm>
          <a:ln w="28575">
            <a:solidFill>
              <a:srgbClr val="FF0000"/>
            </a:solidFill>
          </a:ln>
        </p:spPr>
        <p:txBody>
          <a:bodyPr/>
          <a:lstStyle/>
          <a:p>
            <a:pPr algn="ctr"/>
            <a:r>
              <a:rPr lang="ka-GE" sz="1600" b="1" dirty="0">
                <a:solidFill>
                  <a:srgbClr val="FF0000"/>
                </a:solidFill>
              </a:rPr>
              <a:t>ონლაინ გენდერული ნიშნით ძალადობა</a:t>
            </a:r>
            <a:endParaRPr lang="en-US" sz="1600" b="1" dirty="0">
              <a:solidFill>
                <a:srgbClr val="FF0000"/>
              </a:solidFill>
            </a:endParaRPr>
          </a:p>
          <a:p>
            <a:endParaRPr lang="en-US" sz="1600" dirty="0"/>
          </a:p>
          <a:p>
            <a:pPr algn="just"/>
            <a:r>
              <a:rPr lang="en-US" sz="1600" dirty="0"/>
              <a:t>TFGBV </a:t>
            </a:r>
            <a:r>
              <a:rPr lang="ka-GE" sz="1600" dirty="0"/>
              <a:t>არის ძალადობის ნებისმიერი ფორმა, რომელიც განხორციელებულია ან ჩადენილი ტექნოლოგიის ან ციფრული ინტერფეისის გამოყენებით - კონკრეტულად ინტერნეტის ან ჭკვიანი მოწყობილობების მეშვეობით, რომლებიც </a:t>
            </a:r>
            <a:r>
              <a:rPr lang="ka-GE" sz="1600" i="1" u="sng" dirty="0">
                <a:solidFill>
                  <a:srgbClr val="C00000"/>
                </a:solidFill>
              </a:rPr>
              <a:t>სამიზნეს ირჩევენ გენდერული ნიშნის, სქესის და სექსუალური ორიენტაციის მიხედ</a:t>
            </a:r>
            <a:r>
              <a:rPr lang="ka-GE" sz="1600" dirty="0"/>
              <a:t>ვით.</a:t>
            </a:r>
            <a:endParaRPr lang="en-US" sz="1600" dirty="0"/>
          </a:p>
        </p:txBody>
      </p:sp>
      <p:sp>
        <p:nvSpPr>
          <p:cNvPr id="4" name="Content Placeholder 3">
            <a:extLst>
              <a:ext uri="{FF2B5EF4-FFF2-40B4-BE49-F238E27FC236}">
                <a16:creationId xmlns:a16="http://schemas.microsoft.com/office/drawing/2014/main" id="{50D63E91-AB82-4583-AB40-EE8616D70DBA}"/>
              </a:ext>
            </a:extLst>
          </p:cNvPr>
          <p:cNvSpPr>
            <a:spLocks noGrp="1"/>
          </p:cNvSpPr>
          <p:nvPr>
            <p:ph sz="half" idx="3"/>
          </p:nvPr>
        </p:nvSpPr>
        <p:spPr>
          <a:xfrm>
            <a:off x="5029199" y="1752600"/>
            <a:ext cx="3690731" cy="4114800"/>
          </a:xfrm>
          <a:ln w="28575">
            <a:solidFill>
              <a:srgbClr val="FF0000"/>
            </a:solidFill>
          </a:ln>
        </p:spPr>
        <p:txBody>
          <a:bodyPr/>
          <a:lstStyle/>
          <a:p>
            <a:pPr algn="ctr"/>
            <a:r>
              <a:rPr lang="ka-GE" sz="1600" b="1" dirty="0">
                <a:solidFill>
                  <a:srgbClr val="FF0000"/>
                </a:solidFill>
              </a:rPr>
              <a:t>ონლაინ ძალადობა</a:t>
            </a:r>
            <a:endParaRPr lang="en-US" sz="1600" b="1" dirty="0">
              <a:solidFill>
                <a:srgbClr val="FF0000"/>
              </a:solidFill>
            </a:endParaRPr>
          </a:p>
          <a:p>
            <a:pPr algn="just"/>
            <a:endParaRPr lang="en-US" sz="1600" b="1" dirty="0">
              <a:solidFill>
                <a:srgbClr val="FF0000"/>
              </a:solidFill>
            </a:endParaRPr>
          </a:p>
          <a:p>
            <a:pPr algn="just"/>
            <a:r>
              <a:rPr lang="ka-GE" sz="1600" dirty="0"/>
              <a:t>საყოველთაოდ ცნობილი, როგორც კიბერძალადობა ანუ ძალადობა ტექნოლოგიების გამოყენებით არის ძალადობის ფორმა, რომელიც ხორციელდება კომპიუტერული სისტემების გამოყენებით ცალკეულ ინდივიდებზე ძალადობის, შევიწროების ან დაშინების მიზნით, რაც იწვევს (ან შესაძლოა გამოიწვიოს) ფიზიკურ, სექსუალურ, ფსიქოლოგიურ ან ეკონომიკურ ზიანს ან ტანჯვას</a:t>
            </a:r>
            <a:r>
              <a:rPr lang="en-US" sz="1600" dirty="0"/>
              <a:t>, </a:t>
            </a:r>
            <a:r>
              <a:rPr lang="ka-GE" sz="1600" dirty="0"/>
              <a:t>დაფუძნებულს მსხვერპლის   გარემოებებიდან თუ დაუცველობიდან გამომდინარე.</a:t>
            </a:r>
            <a:endParaRPr lang="en-US" sz="1600" dirty="0"/>
          </a:p>
        </p:txBody>
      </p:sp>
      <p:pic>
        <p:nvPicPr>
          <p:cNvPr id="7170" name="Picture 2" descr="The Facts and Figures of Online Gender-based Violence - Giving Compass">
            <a:extLst>
              <a:ext uri="{FF2B5EF4-FFF2-40B4-BE49-F238E27FC236}">
                <a16:creationId xmlns:a16="http://schemas.microsoft.com/office/drawing/2014/main" id="{B84D14B9-35EE-4038-A6FA-947F27FB6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840" y="4953000"/>
            <a:ext cx="3725021" cy="19188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0651F3-5AF1-4FE8-9D3A-53655D96BD58}"/>
              </a:ext>
            </a:extLst>
          </p:cNvPr>
          <p:cNvSpPr txBox="1"/>
          <p:nvPr/>
        </p:nvSpPr>
        <p:spPr>
          <a:xfrm>
            <a:off x="4271087" y="2988324"/>
            <a:ext cx="453073" cy="461665"/>
          </a:xfrm>
          <a:prstGeom prst="rect">
            <a:avLst/>
          </a:prstGeom>
          <a:noFill/>
        </p:spPr>
        <p:txBody>
          <a:bodyPr wrap="none" rtlCol="0">
            <a:spAutoFit/>
          </a:bodyPr>
          <a:lstStyle/>
          <a:p>
            <a:r>
              <a:rPr lang="en-US" sz="2400" b="1" dirty="0">
                <a:solidFill>
                  <a:srgbClr val="C00000"/>
                </a:solidFill>
              </a:rPr>
              <a:t>vs</a:t>
            </a:r>
          </a:p>
        </p:txBody>
      </p:sp>
    </p:spTree>
    <p:extLst>
      <p:ext uri="{BB962C8B-B14F-4D97-AF65-F5344CB8AC3E}">
        <p14:creationId xmlns:p14="http://schemas.microsoft.com/office/powerpoint/2010/main" val="2503774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2BC04-7D4C-4DAF-BDDC-87AE2D07E2B6}"/>
              </a:ext>
            </a:extLst>
          </p:cNvPr>
          <p:cNvSpPr>
            <a:spLocks noGrp="1"/>
          </p:cNvSpPr>
          <p:nvPr>
            <p:ph type="title"/>
          </p:nvPr>
        </p:nvSpPr>
        <p:spPr>
          <a:xfrm>
            <a:off x="1524000" y="310515"/>
            <a:ext cx="7239000" cy="492443"/>
          </a:xfrm>
        </p:spPr>
        <p:txBody>
          <a:bodyPr/>
          <a:lstStyle/>
          <a:p>
            <a:r>
              <a:rPr lang="en-US" dirty="0"/>
              <a:t>TFGBV</a:t>
            </a:r>
            <a:r>
              <a:rPr lang="ka-GE" dirty="0"/>
              <a:t>,</a:t>
            </a:r>
            <a:r>
              <a:rPr lang="en-US" dirty="0"/>
              <a:t> </a:t>
            </a:r>
            <a:r>
              <a:rPr lang="ka-GE" dirty="0"/>
              <a:t>როგორც კიბერძალადობა</a:t>
            </a:r>
            <a:endParaRPr lang="en-US" dirty="0"/>
          </a:p>
        </p:txBody>
      </p:sp>
      <p:sp>
        <p:nvSpPr>
          <p:cNvPr id="3" name="Text Placeholder 2">
            <a:extLst>
              <a:ext uri="{FF2B5EF4-FFF2-40B4-BE49-F238E27FC236}">
                <a16:creationId xmlns:a16="http://schemas.microsoft.com/office/drawing/2014/main" id="{8B5984AF-6705-4E71-BF2B-7CAEA1FB8938}"/>
              </a:ext>
            </a:extLst>
          </p:cNvPr>
          <p:cNvSpPr>
            <a:spLocks noGrp="1"/>
          </p:cNvSpPr>
          <p:nvPr>
            <p:ph type="body" idx="1"/>
          </p:nvPr>
        </p:nvSpPr>
        <p:spPr>
          <a:xfrm>
            <a:off x="381000" y="1295400"/>
            <a:ext cx="8382000" cy="2237509"/>
          </a:xfrm>
        </p:spPr>
        <p:txBody>
          <a:bodyPr/>
          <a:lstStyle/>
          <a:p>
            <a:pPr marL="285750" indent="-285750" algn="just">
              <a:buFont typeface="Wingdings" panose="05000000000000000000" pitchFamily="2" charset="2"/>
              <a:buChar char="q"/>
            </a:pPr>
            <a:r>
              <a:rPr lang="en-US" dirty="0"/>
              <a:t>TFGBV, </a:t>
            </a:r>
            <a:r>
              <a:rPr lang="ka-GE" dirty="0"/>
              <a:t>რომელიც ხშირად მოიხსენიება, როგორც კიბერძალადობა ან ონლაინ ძალადობა, არის </a:t>
            </a:r>
            <a:r>
              <a:rPr lang="ka-GE" i="1" u="sng" dirty="0">
                <a:solidFill>
                  <a:srgbClr val="C00000"/>
                </a:solidFill>
              </a:rPr>
              <a:t>საზოგადოებრივი ჯანდაცვისა  და ადამიანთა უფლებების გლობალური პრობლემა</a:t>
            </a:r>
            <a:r>
              <a:rPr lang="ka-GE" dirty="0"/>
              <a:t>, რომელიც გავლენას ახდენს:</a:t>
            </a:r>
          </a:p>
          <a:p>
            <a:pPr algn="just"/>
            <a:endParaRPr lang="ka-GE" dirty="0"/>
          </a:p>
          <a:p>
            <a:pPr marL="625475" indent="60325" algn="just">
              <a:buFont typeface="Wingdings" panose="05000000000000000000" pitchFamily="2" charset="2"/>
              <a:buChar char="§"/>
            </a:pPr>
            <a:r>
              <a:rPr lang="ka-GE" dirty="0"/>
              <a:t> ცალკეული პირების უსაფრთხოებაზე</a:t>
            </a:r>
          </a:p>
          <a:p>
            <a:pPr marL="625475" indent="60325" algn="just">
              <a:buFont typeface="Wingdings" panose="05000000000000000000" pitchFamily="2" charset="2"/>
              <a:buChar char="§"/>
            </a:pPr>
            <a:r>
              <a:rPr lang="ka-GE" dirty="0"/>
              <a:t> მათ კეთილდღეობაზე</a:t>
            </a:r>
          </a:p>
          <a:p>
            <a:pPr marL="625475" indent="60325" algn="just">
              <a:buFont typeface="Wingdings" panose="05000000000000000000" pitchFamily="2" charset="2"/>
              <a:buChar char="§"/>
            </a:pPr>
            <a:r>
              <a:rPr lang="ka-GE" dirty="0"/>
              <a:t> უარყოფითად მოქმედებს მთლიან საზოგადოებაზე.</a:t>
            </a:r>
          </a:p>
          <a:p>
            <a:pPr algn="just"/>
            <a:endParaRPr lang="en-US" dirty="0"/>
          </a:p>
        </p:txBody>
      </p:sp>
      <p:pic>
        <p:nvPicPr>
          <p:cNvPr id="5" name="Picture 4">
            <a:extLst>
              <a:ext uri="{FF2B5EF4-FFF2-40B4-BE49-F238E27FC236}">
                <a16:creationId xmlns:a16="http://schemas.microsoft.com/office/drawing/2014/main" id="{0EEE899B-0167-4D03-B71F-21824A2A7048}"/>
              </a:ext>
            </a:extLst>
          </p:cNvPr>
          <p:cNvPicPr>
            <a:picLocks noChangeAspect="1"/>
          </p:cNvPicPr>
          <p:nvPr/>
        </p:nvPicPr>
        <p:blipFill>
          <a:blip r:embed="rId2"/>
          <a:stretch>
            <a:fillRect/>
          </a:stretch>
        </p:blipFill>
        <p:spPr>
          <a:xfrm>
            <a:off x="2362200" y="3460433"/>
            <a:ext cx="4114800" cy="3209544"/>
          </a:xfrm>
          <a:prstGeom prst="rect">
            <a:avLst/>
          </a:prstGeom>
        </p:spPr>
      </p:pic>
    </p:spTree>
    <p:extLst>
      <p:ext uri="{BB962C8B-B14F-4D97-AF65-F5344CB8AC3E}">
        <p14:creationId xmlns:p14="http://schemas.microsoft.com/office/powerpoint/2010/main" val="372846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B1CB-98E1-452C-A746-C26ADAFFC47D}"/>
              </a:ext>
            </a:extLst>
          </p:cNvPr>
          <p:cNvSpPr>
            <a:spLocks noGrp="1"/>
          </p:cNvSpPr>
          <p:nvPr>
            <p:ph type="title"/>
          </p:nvPr>
        </p:nvSpPr>
        <p:spPr>
          <a:xfrm>
            <a:off x="752061" y="298133"/>
            <a:ext cx="8382000" cy="430887"/>
          </a:xfrm>
        </p:spPr>
        <p:txBody>
          <a:bodyPr/>
          <a:lstStyle/>
          <a:p>
            <a:pPr algn="ctr"/>
            <a:r>
              <a:rPr lang="ka-GE" sz="2800" dirty="0"/>
              <a:t>რატომ არის კიბერძალადობა გენდერული?</a:t>
            </a:r>
            <a:endParaRPr lang="en-US" sz="2800" dirty="0"/>
          </a:p>
        </p:txBody>
      </p:sp>
      <p:sp>
        <p:nvSpPr>
          <p:cNvPr id="3" name="Text Placeholder 2">
            <a:extLst>
              <a:ext uri="{FF2B5EF4-FFF2-40B4-BE49-F238E27FC236}">
                <a16:creationId xmlns:a16="http://schemas.microsoft.com/office/drawing/2014/main" id="{55C38C50-7537-4FBD-9BAE-073D2B796491}"/>
              </a:ext>
            </a:extLst>
          </p:cNvPr>
          <p:cNvSpPr>
            <a:spLocks noGrp="1"/>
          </p:cNvSpPr>
          <p:nvPr>
            <p:ph type="body" idx="1"/>
          </p:nvPr>
        </p:nvSpPr>
        <p:spPr>
          <a:xfrm>
            <a:off x="457200" y="838200"/>
            <a:ext cx="8188036" cy="5262979"/>
          </a:xfrm>
        </p:spPr>
        <p:txBody>
          <a:bodyPr/>
          <a:lstStyle/>
          <a:p>
            <a:pPr marL="285750" indent="-285750" algn="just">
              <a:buFont typeface="Wingdings" panose="05000000000000000000" pitchFamily="2" charset="2"/>
              <a:buChar char="q"/>
            </a:pPr>
            <a:r>
              <a:rPr lang="ka-GE" dirty="0"/>
              <a:t>კიბერძალადობა</a:t>
            </a:r>
            <a:r>
              <a:rPr lang="en-US" dirty="0"/>
              <a:t> </a:t>
            </a:r>
            <a:r>
              <a:rPr lang="ka-GE" dirty="0"/>
              <a:t>არის ქალებისა და გოგონების მიმართ ძალადობის უწყვეტი ნაწილი და წარმოადგენს ძალადობის და გაჩუმების კიდევ ერთ ფორმას, რომელიც ჩაშენებულია არსებული გენდერული ძალაუფლების სტრუქტურებში. </a:t>
            </a:r>
          </a:p>
          <a:p>
            <a:pPr marL="285750" indent="-285750" algn="just">
              <a:buFont typeface="Wingdings" panose="05000000000000000000" pitchFamily="2" charset="2"/>
              <a:buChar char="q"/>
            </a:pPr>
            <a:endParaRPr lang="en-US" dirty="0"/>
          </a:p>
          <a:p>
            <a:pPr marL="285750" indent="-285750" algn="just">
              <a:buFont typeface="Wingdings" panose="05000000000000000000" pitchFamily="2" charset="2"/>
              <a:buChar char="q"/>
            </a:pPr>
            <a:r>
              <a:rPr lang="ka-GE" dirty="0"/>
              <a:t>ასევე, არსებობს კიბერძალადობის მრავალი ფორმა, რომელიც </a:t>
            </a:r>
            <a:r>
              <a:rPr lang="ka-GE" i="1" u="sng" dirty="0">
                <a:solidFill>
                  <a:srgbClr val="C00000"/>
                </a:solidFill>
              </a:rPr>
              <a:t>ექსკლუზიურად მხოლოდ ქალებისა და გოგოებისკენ არის  მიმართული.</a:t>
            </a:r>
          </a:p>
          <a:p>
            <a:pPr algn="just"/>
            <a:endParaRPr lang="ka-GE" dirty="0"/>
          </a:p>
          <a:p>
            <a:pPr marL="285750" indent="-285750" algn="just">
              <a:buFont typeface="Wingdings" panose="05000000000000000000" pitchFamily="2" charset="2"/>
              <a:buChar char="q"/>
            </a:pPr>
            <a:r>
              <a:rPr lang="en-US" dirty="0"/>
              <a:t>EIGE-</a:t>
            </a:r>
            <a:r>
              <a:rPr lang="ka-GE" dirty="0"/>
              <a:t>ს კვლევამ გენდერული თანასწორობისა და დიგიტალიზაციის შესახებ ევროკავშირში ხაზგასმით გამოავლინა დიგიტალიზაციის ახალი გენდერული გამოწვევები, მათ შორის ადრეული ასაკის ქალები იყვნენ კიბერძალადობის პოტენციური სამიზნეები. </a:t>
            </a:r>
          </a:p>
          <a:p>
            <a:pPr marL="285750" indent="-285750" algn="just">
              <a:buFont typeface="Wingdings" panose="05000000000000000000" pitchFamily="2" charset="2"/>
              <a:buChar char="q"/>
            </a:pPr>
            <a:endParaRPr lang="ka-GE" dirty="0"/>
          </a:p>
          <a:p>
            <a:pPr marL="285750" indent="-285750" algn="just">
              <a:buFont typeface="Wingdings" panose="05000000000000000000" pitchFamily="2" charset="2"/>
              <a:buChar char="q"/>
            </a:pPr>
            <a:r>
              <a:rPr lang="ka-GE" dirty="0"/>
              <a:t>ხშირად ციფრული სივრცის მიტოვების შედეგად, კიბერძალადობა</a:t>
            </a:r>
            <a:r>
              <a:rPr lang="en-US" dirty="0"/>
              <a:t> </a:t>
            </a:r>
            <a:r>
              <a:rPr lang="ka-GE" dirty="0"/>
              <a:t>დამანგრეველ გავლენას ახდენს ქალთა თავდაჯერებულობაზე, როდესაც საქმე ტექნოლოგიას ეხება, უფრო მეტად რთულდება გენდერული თანასწორობის საკითხების გადაჭრა, როგორიცაა </a:t>
            </a:r>
            <a:r>
              <a:rPr lang="en-US" dirty="0"/>
              <a:t>STEM/ICT </a:t>
            </a:r>
            <a:r>
              <a:rPr lang="ka-GE" dirty="0"/>
              <a:t>გენდერული სეგრეგაცია და გენდერული სხვაობა ანაზღაურებაში.</a:t>
            </a:r>
            <a:endParaRPr lang="en-US" dirty="0"/>
          </a:p>
          <a:p>
            <a:pPr algn="just"/>
            <a:endParaRPr lang="en-US" dirty="0"/>
          </a:p>
        </p:txBody>
      </p:sp>
    </p:spTree>
    <p:extLst>
      <p:ext uri="{BB962C8B-B14F-4D97-AF65-F5344CB8AC3E}">
        <p14:creationId xmlns:p14="http://schemas.microsoft.com/office/powerpoint/2010/main" val="185032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C6ED-66C4-482F-968B-8530A188CA1B}"/>
              </a:ext>
            </a:extLst>
          </p:cNvPr>
          <p:cNvSpPr>
            <a:spLocks noGrp="1"/>
          </p:cNvSpPr>
          <p:nvPr>
            <p:ph type="title"/>
          </p:nvPr>
        </p:nvSpPr>
        <p:spPr>
          <a:xfrm>
            <a:off x="1600200" y="76200"/>
            <a:ext cx="6562472" cy="492443"/>
          </a:xfrm>
        </p:spPr>
        <p:txBody>
          <a:bodyPr/>
          <a:lstStyle/>
          <a:p>
            <a:pPr algn="ctr"/>
            <a:r>
              <a:rPr lang="ka-GE" dirty="0"/>
              <a:t>კიბერძალადობის ფორმები</a:t>
            </a:r>
            <a:endParaRPr lang="en-US" dirty="0"/>
          </a:p>
        </p:txBody>
      </p:sp>
      <p:sp>
        <p:nvSpPr>
          <p:cNvPr id="3" name="Text Placeholder 2">
            <a:extLst>
              <a:ext uri="{FF2B5EF4-FFF2-40B4-BE49-F238E27FC236}">
                <a16:creationId xmlns:a16="http://schemas.microsoft.com/office/drawing/2014/main" id="{4E1B6164-92F1-474D-907D-AF1ACF01BAEE}"/>
              </a:ext>
            </a:extLst>
          </p:cNvPr>
          <p:cNvSpPr>
            <a:spLocks noGrp="1"/>
          </p:cNvSpPr>
          <p:nvPr>
            <p:ph type="body" idx="1"/>
          </p:nvPr>
        </p:nvSpPr>
        <p:spPr>
          <a:xfrm>
            <a:off x="138887" y="1553528"/>
            <a:ext cx="8610599" cy="1562933"/>
          </a:xfrm>
        </p:spPr>
        <p:txBody>
          <a:bodyPr/>
          <a:lstStyle/>
          <a:p>
            <a:pPr algn="just"/>
            <a:r>
              <a:rPr lang="ka-GE" sz="1600" dirty="0"/>
              <a:t>კიბერ ძალადობა ქალებისა და გოგონების მიმართ მოიცავს ძალადობის სხვადასხვა ფორმებს, რომლებიც ჩადენილია </a:t>
            </a:r>
            <a:r>
              <a:rPr lang="en-US" sz="1600" dirty="0"/>
              <a:t>ICT-</a:t>
            </a:r>
            <a:r>
              <a:rPr lang="ka-GE" sz="1600" dirty="0"/>
              <a:t>ის (ინფორმაციული საკომუნიკაციო ტექნოლოგიების) საშუალებით გენდერული ნიშნის ან სხვა ფაქტორების კომბინაციით (რასა, ასაკი, შეზღუდული პასუხისმგებლობა, სექსუალობა, პროფესია ან პიროვნული რწმენა).</a:t>
            </a:r>
          </a:p>
          <a:p>
            <a:pPr algn="just"/>
            <a:endParaRPr lang="en-US" sz="1600" dirty="0"/>
          </a:p>
          <a:p>
            <a:pPr algn="just"/>
            <a:r>
              <a:rPr lang="en-US" sz="1600" dirty="0"/>
              <a:t>CVAWG-</a:t>
            </a:r>
            <a:r>
              <a:rPr lang="ka-GE" sz="1600" dirty="0"/>
              <a:t>ის ყველა აქტი</a:t>
            </a:r>
            <a:r>
              <a:rPr lang="en-US" sz="1600" dirty="0"/>
              <a:t>:</a:t>
            </a:r>
          </a:p>
          <a:p>
            <a:pPr algn="just"/>
            <a:endParaRPr lang="en-US" sz="1600" dirty="0"/>
          </a:p>
          <a:p>
            <a:pPr algn="just"/>
            <a:endParaRPr lang="en-US" sz="1600" dirty="0"/>
          </a:p>
          <a:p>
            <a:pPr algn="just"/>
            <a:endParaRPr lang="en-US" sz="1600" dirty="0"/>
          </a:p>
        </p:txBody>
      </p:sp>
      <p:sp>
        <p:nvSpPr>
          <p:cNvPr id="5" name="Arrow: Pentagon 4">
            <a:extLst>
              <a:ext uri="{FF2B5EF4-FFF2-40B4-BE49-F238E27FC236}">
                <a16:creationId xmlns:a16="http://schemas.microsoft.com/office/drawing/2014/main" id="{9E7DE727-1681-41DC-A19A-094EEF8BFE52}"/>
              </a:ext>
            </a:extLst>
          </p:cNvPr>
          <p:cNvSpPr/>
          <p:nvPr/>
        </p:nvSpPr>
        <p:spPr>
          <a:xfrm>
            <a:off x="380999" y="3298638"/>
            <a:ext cx="8368487" cy="609600"/>
          </a:xfrm>
          <a:prstGeom prst="homePlat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DD5C63-284E-454E-949F-28B31FEED4D7}"/>
              </a:ext>
            </a:extLst>
          </p:cNvPr>
          <p:cNvSpPr txBox="1"/>
          <p:nvPr/>
        </p:nvSpPr>
        <p:spPr>
          <a:xfrm>
            <a:off x="457199" y="3203532"/>
            <a:ext cx="8415593" cy="738664"/>
          </a:xfrm>
          <a:prstGeom prst="rect">
            <a:avLst/>
          </a:prstGeom>
          <a:noFill/>
        </p:spPr>
        <p:txBody>
          <a:bodyPr wrap="square" rtlCol="0">
            <a:spAutoFit/>
          </a:bodyPr>
          <a:lstStyle/>
          <a:p>
            <a:pPr algn="l"/>
            <a:endParaRPr lang="en-US" sz="1400" b="0" i="0" u="none" strike="noStrike" baseline="0" dirty="0">
              <a:solidFill>
                <a:srgbClr val="000000"/>
              </a:solidFill>
              <a:latin typeface="Calibri(body)"/>
            </a:endParaRPr>
          </a:p>
          <a:p>
            <a:r>
              <a:rPr lang="ka-GE" sz="1400" b="0" i="0" u="none" strike="noStrike" baseline="0" dirty="0">
                <a:solidFill>
                  <a:srgbClr val="000000"/>
                </a:solidFill>
                <a:latin typeface="Calibri(body)"/>
              </a:rPr>
              <a:t>იწყება ონლაინ და გრძელდება ოფლაინ, მაგალითად, სამუშაო ადგილზე, სკოლაში ან სახლში;</a:t>
            </a:r>
          </a:p>
          <a:p>
            <a:endParaRPr lang="en-US" sz="1400" dirty="0">
              <a:latin typeface="Calibri(body)"/>
            </a:endParaRPr>
          </a:p>
        </p:txBody>
      </p:sp>
      <p:sp>
        <p:nvSpPr>
          <p:cNvPr id="8" name="Arrow: Pentagon 7">
            <a:extLst>
              <a:ext uri="{FF2B5EF4-FFF2-40B4-BE49-F238E27FC236}">
                <a16:creationId xmlns:a16="http://schemas.microsoft.com/office/drawing/2014/main" id="{5C34A280-93A3-4646-A097-87CE59A03B30}"/>
              </a:ext>
            </a:extLst>
          </p:cNvPr>
          <p:cNvSpPr/>
          <p:nvPr/>
        </p:nvSpPr>
        <p:spPr>
          <a:xfrm>
            <a:off x="380999" y="4025923"/>
            <a:ext cx="8444948" cy="609600"/>
          </a:xfrm>
          <a:prstGeom prst="homePlat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9C3BD5BE-DE89-4245-A257-A3F2F2110C1A}"/>
              </a:ext>
            </a:extLst>
          </p:cNvPr>
          <p:cNvSpPr/>
          <p:nvPr/>
        </p:nvSpPr>
        <p:spPr>
          <a:xfrm>
            <a:off x="380999" y="4721229"/>
            <a:ext cx="8444948" cy="583243"/>
          </a:xfrm>
          <a:prstGeom prst="homePlat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Pentagon 9">
            <a:extLst>
              <a:ext uri="{FF2B5EF4-FFF2-40B4-BE49-F238E27FC236}">
                <a16:creationId xmlns:a16="http://schemas.microsoft.com/office/drawing/2014/main" id="{99763A63-40FF-425D-B697-333554EEC818}"/>
              </a:ext>
            </a:extLst>
          </p:cNvPr>
          <p:cNvSpPr/>
          <p:nvPr/>
        </p:nvSpPr>
        <p:spPr>
          <a:xfrm>
            <a:off x="380999" y="5391543"/>
            <a:ext cx="8453232" cy="609600"/>
          </a:xfrm>
          <a:prstGeom prst="homePlat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178479-BB6C-4409-874E-B0517D41FE0E}"/>
              </a:ext>
            </a:extLst>
          </p:cNvPr>
          <p:cNvSpPr txBox="1"/>
          <p:nvPr/>
        </p:nvSpPr>
        <p:spPr>
          <a:xfrm>
            <a:off x="4109830" y="2956891"/>
            <a:ext cx="914400" cy="914400"/>
          </a:xfrm>
          <a:prstGeom prst="rect">
            <a:avLst/>
          </a:prstGeom>
          <a:noFill/>
        </p:spPr>
        <p:txBody>
          <a:bodyPr wrap="square" rtlCol="0">
            <a:spAutoFit/>
          </a:bodyPr>
          <a:lstStyle/>
          <a:p>
            <a:endParaRPr lang="en-US" dirty="0"/>
          </a:p>
        </p:txBody>
      </p:sp>
      <p:sp>
        <p:nvSpPr>
          <p:cNvPr id="14" name="TextBox 13">
            <a:extLst>
              <a:ext uri="{FF2B5EF4-FFF2-40B4-BE49-F238E27FC236}">
                <a16:creationId xmlns:a16="http://schemas.microsoft.com/office/drawing/2014/main" id="{4728A103-980C-4A77-8CC0-44F958CDFF14}"/>
              </a:ext>
            </a:extLst>
          </p:cNvPr>
          <p:cNvSpPr txBox="1"/>
          <p:nvPr/>
        </p:nvSpPr>
        <p:spPr>
          <a:xfrm>
            <a:off x="380999" y="3638225"/>
            <a:ext cx="7781673" cy="1169551"/>
          </a:xfrm>
          <a:prstGeom prst="rect">
            <a:avLst/>
          </a:prstGeom>
          <a:noFill/>
        </p:spPr>
        <p:txBody>
          <a:bodyPr wrap="square" rtlCol="0">
            <a:spAutoFit/>
          </a:bodyPr>
          <a:lstStyle/>
          <a:p>
            <a:pPr algn="l"/>
            <a:endParaRPr lang="en-US" sz="1400" b="0" i="0" u="none" strike="noStrike" baseline="0" dirty="0">
              <a:solidFill>
                <a:srgbClr val="000000"/>
              </a:solidFill>
            </a:endParaRPr>
          </a:p>
          <a:p>
            <a:pPr algn="l"/>
            <a:endParaRPr lang="en-US" sz="1400" b="0" i="0" u="none" strike="noStrike" baseline="0" dirty="0">
              <a:solidFill>
                <a:srgbClr val="000000"/>
              </a:solidFill>
            </a:endParaRPr>
          </a:p>
          <a:p>
            <a:r>
              <a:rPr lang="ka-GE" sz="1400" b="0" i="0" u="none" strike="noStrike" baseline="0" dirty="0">
                <a:solidFill>
                  <a:srgbClr val="000000"/>
                </a:solidFill>
              </a:rPr>
              <a:t>იწყება ოფლაინ და გრძელდება სხვადასხვა ონლაინ პლატფორმებზე, როგორიცაა სოციალური მედია, ელფოსტა ან მესინჯერები </a:t>
            </a:r>
            <a:r>
              <a:rPr lang="ka-GE" sz="1400" dirty="0">
                <a:solidFill>
                  <a:srgbClr val="000000"/>
                </a:solidFill>
              </a:rPr>
              <a:t>და</a:t>
            </a:r>
            <a:r>
              <a:rPr lang="ka-GE" sz="1400" b="0" i="0" u="none" strike="noStrike" baseline="0" dirty="0">
                <a:solidFill>
                  <a:srgbClr val="000000"/>
                </a:solidFill>
              </a:rPr>
              <a:t> ე.წ. ჩათები</a:t>
            </a:r>
            <a:endParaRPr lang="en-US" sz="1400" b="0" i="0" u="none" strike="noStrike" baseline="0" dirty="0">
              <a:solidFill>
                <a:srgbClr val="000000"/>
              </a:solidFill>
            </a:endParaRPr>
          </a:p>
          <a:p>
            <a:endParaRPr lang="en-US" sz="1400" dirty="0"/>
          </a:p>
        </p:txBody>
      </p:sp>
      <p:sp>
        <p:nvSpPr>
          <p:cNvPr id="17" name="TextBox 16">
            <a:extLst>
              <a:ext uri="{FF2B5EF4-FFF2-40B4-BE49-F238E27FC236}">
                <a16:creationId xmlns:a16="http://schemas.microsoft.com/office/drawing/2014/main" id="{E4781D10-CEDB-4CB8-AD64-0EB9FE2A24D4}"/>
              </a:ext>
            </a:extLst>
          </p:cNvPr>
          <p:cNvSpPr txBox="1"/>
          <p:nvPr/>
        </p:nvSpPr>
        <p:spPr>
          <a:xfrm>
            <a:off x="472310" y="4836334"/>
            <a:ext cx="7985890" cy="307777"/>
          </a:xfrm>
          <a:prstGeom prst="rect">
            <a:avLst/>
          </a:prstGeom>
          <a:noFill/>
        </p:spPr>
        <p:txBody>
          <a:bodyPr wrap="square">
            <a:spAutoFit/>
          </a:bodyPr>
          <a:lstStyle/>
          <a:p>
            <a:r>
              <a:rPr lang="ka-GE" sz="1400" dirty="0">
                <a:latin typeface="+mj-lt"/>
              </a:rPr>
              <a:t>ჩადენილია უცნობ პირთა და/ან ანონიმურ ადამიანთა ჯგუფის მიერ;</a:t>
            </a:r>
          </a:p>
        </p:txBody>
      </p:sp>
      <p:sp>
        <p:nvSpPr>
          <p:cNvPr id="19" name="TextBox 18">
            <a:extLst>
              <a:ext uri="{FF2B5EF4-FFF2-40B4-BE49-F238E27FC236}">
                <a16:creationId xmlns:a16="http://schemas.microsoft.com/office/drawing/2014/main" id="{33836A25-B2B2-4B61-B444-744F6138CCC6}"/>
              </a:ext>
            </a:extLst>
          </p:cNvPr>
          <p:cNvSpPr txBox="1"/>
          <p:nvPr/>
        </p:nvSpPr>
        <p:spPr>
          <a:xfrm>
            <a:off x="380999" y="5205656"/>
            <a:ext cx="8453232" cy="738664"/>
          </a:xfrm>
          <a:prstGeom prst="rect">
            <a:avLst/>
          </a:prstGeom>
          <a:noFill/>
        </p:spPr>
        <p:txBody>
          <a:bodyPr wrap="square">
            <a:spAutoFit/>
          </a:bodyPr>
          <a:lstStyle/>
          <a:p>
            <a:pPr algn="l"/>
            <a:endParaRPr lang="en-US" sz="1400" b="0" i="0" u="none" strike="noStrike" baseline="0" dirty="0">
              <a:solidFill>
                <a:srgbClr val="000000"/>
              </a:solidFill>
              <a:latin typeface="+mj-lt"/>
            </a:endParaRPr>
          </a:p>
          <a:p>
            <a:r>
              <a:rPr lang="ka-GE" sz="1400" b="0" i="0" u="none" strike="noStrike" baseline="0" dirty="0">
                <a:solidFill>
                  <a:srgbClr val="000000"/>
                </a:solidFill>
                <a:latin typeface="+mj-lt"/>
              </a:rPr>
              <a:t>ჩადენილი</a:t>
            </a:r>
            <a:r>
              <a:rPr lang="ka-GE" sz="1400" dirty="0">
                <a:solidFill>
                  <a:srgbClr val="000000"/>
                </a:solidFill>
                <a:latin typeface="+mj-lt"/>
              </a:rPr>
              <a:t>ა </a:t>
            </a:r>
            <a:r>
              <a:rPr lang="ka-GE" sz="1400" b="0" i="0" u="none" strike="noStrike" baseline="0" dirty="0">
                <a:solidFill>
                  <a:srgbClr val="000000"/>
                </a:solidFill>
                <a:latin typeface="+mj-lt"/>
              </a:rPr>
              <a:t>პირის ან ადამიანთა ჯგუფის მიერ, რომლებიც ცნობილია მსხვერპლისთვის, ისინი</a:t>
            </a:r>
            <a:r>
              <a:rPr lang="ka-GE" sz="1400" dirty="0">
                <a:solidFill>
                  <a:srgbClr val="000000"/>
                </a:solidFill>
                <a:latin typeface="+mj-lt"/>
              </a:rPr>
              <a:t> შეიძლება იყვნენ</a:t>
            </a:r>
            <a:r>
              <a:rPr lang="ka-GE" sz="1400" b="0" i="0" u="none" strike="noStrike" baseline="0" dirty="0">
                <a:solidFill>
                  <a:srgbClr val="000000"/>
                </a:solidFill>
                <a:latin typeface="+mj-lt"/>
              </a:rPr>
              <a:t> (ყოფილი) ინტიმური პარტნიორები, სკოლელები ან თანამშრომლები.</a:t>
            </a:r>
            <a:endParaRPr lang="en-US" sz="1400" b="0" i="0" u="none" strike="noStrike" baseline="0" dirty="0">
              <a:solidFill>
                <a:srgbClr val="000000"/>
              </a:solidFill>
              <a:latin typeface="+mj-lt"/>
            </a:endParaRPr>
          </a:p>
        </p:txBody>
      </p:sp>
    </p:spTree>
    <p:extLst>
      <p:ext uri="{BB962C8B-B14F-4D97-AF65-F5344CB8AC3E}">
        <p14:creationId xmlns:p14="http://schemas.microsoft.com/office/powerpoint/2010/main" val="33199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473835" cy="6858000"/>
          </a:xfrm>
          <a:custGeom>
            <a:avLst/>
            <a:gdLst/>
            <a:ahLst/>
            <a:cxnLst/>
            <a:rect l="l" t="t" r="r" b="b"/>
            <a:pathLst>
              <a:path w="1473835" h="6858000">
                <a:moveTo>
                  <a:pt x="412089" y="0"/>
                </a:moveTo>
                <a:lnTo>
                  <a:pt x="0" y="0"/>
                </a:lnTo>
                <a:lnTo>
                  <a:pt x="0" y="6857999"/>
                </a:lnTo>
                <a:lnTo>
                  <a:pt x="412089" y="6857999"/>
                </a:lnTo>
                <a:lnTo>
                  <a:pt x="1473708" y="3429000"/>
                </a:lnTo>
                <a:lnTo>
                  <a:pt x="412089" y="0"/>
                </a:lnTo>
                <a:close/>
              </a:path>
            </a:pathLst>
          </a:custGeom>
          <a:solidFill>
            <a:srgbClr val="D01D2B"/>
          </a:solidFill>
        </p:spPr>
        <p:txBody>
          <a:bodyPr wrap="square" lIns="0" tIns="0" rIns="0" bIns="0" rtlCol="0"/>
          <a:lstStyle/>
          <a:p>
            <a:endParaRPr/>
          </a:p>
        </p:txBody>
      </p:sp>
      <p:sp>
        <p:nvSpPr>
          <p:cNvPr id="3" name="object 3"/>
          <p:cNvSpPr/>
          <p:nvPr/>
        </p:nvSpPr>
        <p:spPr>
          <a:xfrm>
            <a:off x="7639811" y="6141720"/>
            <a:ext cx="1188720" cy="419100"/>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524000" y="1997154"/>
            <a:ext cx="7543800" cy="875240"/>
          </a:xfrm>
          <a:prstGeom prst="rect">
            <a:avLst/>
          </a:prstGeom>
        </p:spPr>
        <p:txBody>
          <a:bodyPr vert="horz" wrap="square" lIns="0" tIns="13335" rIns="0" bIns="0" rtlCol="0">
            <a:spAutoFit/>
          </a:bodyPr>
          <a:lstStyle/>
          <a:p>
            <a:pPr marL="12700" algn="ctr">
              <a:lnSpc>
                <a:spcPct val="100000"/>
              </a:lnSpc>
              <a:spcBef>
                <a:spcPts val="105"/>
              </a:spcBef>
            </a:pPr>
            <a:r>
              <a:rPr lang="ka-GE" sz="2800" b="0" spc="25" dirty="0">
                <a:solidFill>
                  <a:srgbClr val="4B515A"/>
                </a:solidFill>
                <a:latin typeface="Arial Black"/>
                <a:cs typeface="Arial Black"/>
              </a:rPr>
              <a:t>ტექნოლოგიებზე დაფუძნებული ძალადობა გენდერული ნიშნით (</a:t>
            </a:r>
            <a:r>
              <a:rPr lang="en-US" sz="2800" b="0" spc="25" dirty="0">
                <a:solidFill>
                  <a:srgbClr val="4B515A"/>
                </a:solidFill>
                <a:latin typeface="Arial Black"/>
                <a:cs typeface="Arial Black"/>
              </a:rPr>
              <a:t>TFGBV</a:t>
            </a:r>
            <a:r>
              <a:rPr lang="ka-GE" sz="2800" b="0" spc="25" dirty="0">
                <a:solidFill>
                  <a:srgbClr val="4B515A"/>
                </a:solidFill>
                <a:latin typeface="Arial Black"/>
                <a:cs typeface="Arial Black"/>
              </a:rPr>
              <a:t>)</a:t>
            </a:r>
            <a:endParaRPr sz="2800" dirty="0">
              <a:latin typeface="Arial Black"/>
              <a:cs typeface="Arial Black"/>
            </a:endParaRPr>
          </a:p>
        </p:txBody>
      </p:sp>
      <p:sp>
        <p:nvSpPr>
          <p:cNvPr id="5" name="object 5"/>
          <p:cNvSpPr txBox="1"/>
          <p:nvPr/>
        </p:nvSpPr>
        <p:spPr>
          <a:xfrm>
            <a:off x="1803717" y="464662"/>
            <a:ext cx="6934200" cy="875240"/>
          </a:xfrm>
          <a:prstGeom prst="rect">
            <a:avLst/>
          </a:prstGeom>
        </p:spPr>
        <p:txBody>
          <a:bodyPr vert="horz" wrap="square" lIns="0" tIns="13335" rIns="0" bIns="0" rtlCol="0">
            <a:spAutoFit/>
          </a:bodyPr>
          <a:lstStyle/>
          <a:p>
            <a:pPr marL="12700">
              <a:lnSpc>
                <a:spcPct val="100000"/>
              </a:lnSpc>
              <a:spcBef>
                <a:spcPts val="105"/>
              </a:spcBef>
            </a:pPr>
            <a:r>
              <a:rPr lang="ka-GE" sz="2800" dirty="0">
                <a:solidFill>
                  <a:srgbClr val="4B515A"/>
                </a:solidFill>
                <a:latin typeface="Times New Roman"/>
                <a:cs typeface="Times New Roman"/>
              </a:rPr>
              <a:t>პროგრამა</a:t>
            </a:r>
            <a:r>
              <a:rPr lang="en-US" sz="2800" dirty="0">
                <a:solidFill>
                  <a:srgbClr val="4B515A"/>
                </a:solidFill>
                <a:latin typeface="Times New Roman"/>
                <a:cs typeface="Times New Roman"/>
              </a:rPr>
              <a:t> – </a:t>
            </a:r>
            <a:r>
              <a:rPr lang="ka-GE" sz="2800" dirty="0">
                <a:solidFill>
                  <a:srgbClr val="4B515A"/>
                </a:solidFill>
                <a:latin typeface="Times New Roman"/>
                <a:cs typeface="Times New Roman"/>
              </a:rPr>
              <a:t>უსაფრთხო ონლაინი</a:t>
            </a:r>
            <a:r>
              <a:rPr lang="en-US" sz="2800" dirty="0">
                <a:solidFill>
                  <a:srgbClr val="4B515A"/>
                </a:solidFill>
                <a:latin typeface="Times New Roman"/>
                <a:cs typeface="Times New Roman"/>
              </a:rPr>
              <a:t>: </a:t>
            </a:r>
            <a:r>
              <a:rPr lang="ka-GE" sz="2800" dirty="0">
                <a:solidFill>
                  <a:srgbClr val="4B515A"/>
                </a:solidFill>
                <a:latin typeface="Times New Roman"/>
                <a:cs typeface="Times New Roman"/>
              </a:rPr>
              <a:t>ქალთა გაძლიერება ციფრულ ეკონომიკაში</a:t>
            </a:r>
            <a:endParaRPr sz="2800" dirty="0">
              <a:latin typeface="Times New Roman"/>
              <a:cs typeface="Times New Roman"/>
            </a:endParaRPr>
          </a:p>
        </p:txBody>
      </p:sp>
      <p:sp>
        <p:nvSpPr>
          <p:cNvPr id="6" name="object 6"/>
          <p:cNvSpPr txBox="1"/>
          <p:nvPr/>
        </p:nvSpPr>
        <p:spPr>
          <a:xfrm>
            <a:off x="4191000" y="4887668"/>
            <a:ext cx="1388110" cy="228268"/>
          </a:xfrm>
          <a:prstGeom prst="rect">
            <a:avLst/>
          </a:prstGeom>
        </p:spPr>
        <p:txBody>
          <a:bodyPr vert="horz" wrap="square" lIns="0" tIns="12700" rIns="0" bIns="0" rtlCol="0">
            <a:spAutoFit/>
          </a:bodyPr>
          <a:lstStyle/>
          <a:p>
            <a:pPr marL="12700">
              <a:lnSpc>
                <a:spcPct val="100000"/>
              </a:lnSpc>
              <a:spcBef>
                <a:spcPts val="100"/>
              </a:spcBef>
            </a:pPr>
            <a:r>
              <a:rPr lang="en-US" sz="1400" b="1" spc="-100" dirty="0">
                <a:solidFill>
                  <a:srgbClr val="4B515A"/>
                </a:solidFill>
                <a:latin typeface="Arial"/>
                <a:cs typeface="Arial"/>
              </a:rPr>
              <a:t>December</a:t>
            </a:r>
            <a:r>
              <a:rPr sz="1400" b="1" spc="-100" dirty="0">
                <a:solidFill>
                  <a:srgbClr val="4B515A"/>
                </a:solidFill>
                <a:latin typeface="Arial"/>
                <a:cs typeface="Arial"/>
              </a:rPr>
              <a:t> </a:t>
            </a:r>
            <a:r>
              <a:rPr sz="1400" b="1" dirty="0">
                <a:solidFill>
                  <a:srgbClr val="4B515A"/>
                </a:solidFill>
                <a:latin typeface="Arial"/>
                <a:cs typeface="Arial"/>
              </a:rPr>
              <a:t>202</a:t>
            </a:r>
            <a:r>
              <a:rPr lang="en-US" sz="1400" b="1" dirty="0">
                <a:solidFill>
                  <a:srgbClr val="4B515A"/>
                </a:solidFill>
                <a:latin typeface="Arial"/>
                <a:cs typeface="Arial"/>
              </a:rPr>
              <a:t>3</a:t>
            </a:r>
            <a:endParaRPr sz="1400" dirty="0">
              <a:latin typeface="Arial"/>
              <a:cs typeface="Arial"/>
            </a:endParaRPr>
          </a:p>
        </p:txBody>
      </p:sp>
      <p:sp>
        <p:nvSpPr>
          <p:cNvPr id="10" name="TextBox 9">
            <a:extLst>
              <a:ext uri="{FF2B5EF4-FFF2-40B4-BE49-F238E27FC236}">
                <a16:creationId xmlns:a16="http://schemas.microsoft.com/office/drawing/2014/main" id="{2330637B-A4B5-4925-802D-3BFFB17EE907}"/>
              </a:ext>
            </a:extLst>
          </p:cNvPr>
          <p:cNvSpPr txBox="1"/>
          <p:nvPr/>
        </p:nvSpPr>
        <p:spPr>
          <a:xfrm>
            <a:off x="914400" y="3873909"/>
            <a:ext cx="8153400" cy="584775"/>
          </a:xfrm>
          <a:prstGeom prst="rect">
            <a:avLst/>
          </a:prstGeom>
          <a:noFill/>
        </p:spPr>
        <p:txBody>
          <a:bodyPr wrap="square" rtlCol="0">
            <a:spAutoFit/>
          </a:bodyPr>
          <a:lstStyle/>
          <a:p>
            <a:pPr algn="ctr"/>
            <a:r>
              <a:rPr lang="ka-GE" sz="1600" i="1" dirty="0">
                <a:solidFill>
                  <a:srgbClr val="C00000"/>
                </a:solidFill>
              </a:rPr>
              <a:t>დოქტორი ნინო ჩუბინიძე</a:t>
            </a:r>
            <a:r>
              <a:rPr lang="en-US" sz="1600" i="1" dirty="0">
                <a:solidFill>
                  <a:srgbClr val="C00000"/>
                </a:solidFill>
              </a:rPr>
              <a:t> – </a:t>
            </a:r>
            <a:r>
              <a:rPr lang="ka-GE" sz="1600" i="1" dirty="0">
                <a:solidFill>
                  <a:srgbClr val="C00000"/>
                </a:solidFill>
              </a:rPr>
              <a:t>პროგრამის მენეჯერი</a:t>
            </a:r>
          </a:p>
          <a:p>
            <a:pPr algn="ctr"/>
            <a:r>
              <a:rPr lang="en-US" sz="1600" i="1" dirty="0">
                <a:solidFill>
                  <a:srgbClr val="C00000"/>
                </a:solidFill>
              </a:rPr>
              <a:t>დ</a:t>
            </a:r>
            <a:r>
              <a:rPr lang="ka-GE" sz="1600" i="1" dirty="0">
                <a:solidFill>
                  <a:srgbClr val="C00000"/>
                </a:solidFill>
              </a:rPr>
              <a:t>ოქტორი ლელა მირცხულავა - უსაფრთხოებისა და ტექნოლოგიების სპეციალისტი</a:t>
            </a:r>
            <a:endParaRPr lang="en-US" sz="1600" i="1" dirty="0">
              <a:solidFill>
                <a:srgbClr val="C00000"/>
              </a:solidFill>
            </a:endParaRPr>
          </a:p>
        </p:txBody>
      </p:sp>
      <p:pic>
        <p:nvPicPr>
          <p:cNvPr id="1026" name="Picture 2">
            <a:extLst>
              <a:ext uri="{FF2B5EF4-FFF2-40B4-BE49-F238E27FC236}">
                <a16:creationId xmlns:a16="http://schemas.microsoft.com/office/drawing/2014/main" id="{B496AB49-8E9A-4704-87FA-7DEB69D589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833" y="5773189"/>
            <a:ext cx="881253" cy="881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60A448D-BE11-41F6-BB1B-14E8AFEF91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199" y="5832606"/>
            <a:ext cx="1883187" cy="78335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 Difference Between Digital and Analog Cable TV Channels">
            <a:extLst>
              <a:ext uri="{FF2B5EF4-FFF2-40B4-BE49-F238E27FC236}">
                <a16:creationId xmlns:a16="http://schemas.microsoft.com/office/drawing/2014/main" id="{EE6CE7C6-570E-45D3-8B5E-55ACB37464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0476" y="3022630"/>
            <a:ext cx="1336764" cy="9357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obile Devices | Unifi">
            <a:extLst>
              <a:ext uri="{FF2B5EF4-FFF2-40B4-BE49-F238E27FC236}">
                <a16:creationId xmlns:a16="http://schemas.microsoft.com/office/drawing/2014/main" id="{EF90A93A-008D-46C2-B390-39C11938EE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4291" y="2935970"/>
            <a:ext cx="606185" cy="875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w does a GPS tracking system work?">
            <a:extLst>
              <a:ext uri="{FF2B5EF4-FFF2-40B4-BE49-F238E27FC236}">
                <a16:creationId xmlns:a16="http://schemas.microsoft.com/office/drawing/2014/main" id="{73429041-E76B-40F4-BF09-975C7B90F6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6193" y="2984091"/>
            <a:ext cx="1368284" cy="8032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საქართველოს პარლამენტი - macros">
            <a:extLst>
              <a:ext uri="{FF2B5EF4-FFF2-40B4-BE49-F238E27FC236}">
                <a16:creationId xmlns:a16="http://schemas.microsoft.com/office/drawing/2014/main" id="{8280F32E-9544-44EA-B6BE-38C6A75BA8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4566" y="4555430"/>
            <a:ext cx="1228725" cy="1056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946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BFF-C8FB-429E-93AA-EFAB448304E0}"/>
              </a:ext>
            </a:extLst>
          </p:cNvPr>
          <p:cNvSpPr>
            <a:spLocks noGrp="1"/>
          </p:cNvSpPr>
          <p:nvPr>
            <p:ph type="title"/>
          </p:nvPr>
        </p:nvSpPr>
        <p:spPr>
          <a:xfrm>
            <a:off x="1066800" y="127005"/>
            <a:ext cx="7848600" cy="1477328"/>
          </a:xfrm>
        </p:spPr>
        <p:txBody>
          <a:bodyPr/>
          <a:lstStyle/>
          <a:p>
            <a:pPr algn="ctr"/>
            <a:r>
              <a:rPr lang="ka-GE" dirty="0"/>
              <a:t>ქალებისა და გოგონების კიბერშევიწროება</a:t>
            </a:r>
            <a:r>
              <a:rPr lang="en-US" dirty="0"/>
              <a:t> (Cyber harassment )</a:t>
            </a:r>
          </a:p>
        </p:txBody>
      </p:sp>
      <p:sp>
        <p:nvSpPr>
          <p:cNvPr id="3" name="Text Placeholder 2">
            <a:extLst>
              <a:ext uri="{FF2B5EF4-FFF2-40B4-BE49-F238E27FC236}">
                <a16:creationId xmlns:a16="http://schemas.microsoft.com/office/drawing/2014/main" id="{D287D0B1-AFD7-49E8-AA06-6D9A71F2EEAC}"/>
              </a:ext>
            </a:extLst>
          </p:cNvPr>
          <p:cNvSpPr>
            <a:spLocks noGrp="1"/>
          </p:cNvSpPr>
          <p:nvPr>
            <p:ph type="body" idx="1"/>
          </p:nvPr>
        </p:nvSpPr>
        <p:spPr>
          <a:xfrm>
            <a:off x="138887" y="1600155"/>
            <a:ext cx="8866225" cy="1969770"/>
          </a:xfrm>
        </p:spPr>
        <p:txBody>
          <a:bodyPr/>
          <a:lstStyle/>
          <a:p>
            <a:pPr marL="285750" indent="-285750" algn="just">
              <a:buFont typeface="Wingdings" panose="05000000000000000000" pitchFamily="2" charset="2"/>
              <a:buChar char="q"/>
            </a:pPr>
            <a:r>
              <a:rPr lang="ka-GE" sz="1600" dirty="0"/>
              <a:t>ქალებისა და გოგონების კიბერშევიწროება მოიცავს ერთ ან მეტ ქმედებას, ჩადენილს მსხვერპლის მიმართ </a:t>
            </a:r>
            <a:r>
              <a:rPr lang="ka-GE" sz="1600" i="1" u="sng" dirty="0">
                <a:solidFill>
                  <a:srgbClr val="C00000"/>
                </a:solidFill>
              </a:rPr>
              <a:t>მათი გენდერის, ან სქესის და სხვა რიგი ფაქტორების </a:t>
            </a:r>
            <a:r>
              <a:rPr lang="ka-GE" sz="1600" dirty="0"/>
              <a:t>(მაგ. რასა, ასაკი, ინვალიდობა, პროფესია, პირადი შეხედულებები ან სექსუალური ორიენტაცია)  გამო.</a:t>
            </a:r>
          </a:p>
          <a:p>
            <a:pPr algn="just"/>
            <a:endParaRPr lang="ka-GE" sz="1600" dirty="0"/>
          </a:p>
          <a:p>
            <a:pPr marL="285750" indent="-285750" algn="just">
              <a:buFont typeface="Wingdings" panose="05000000000000000000" pitchFamily="2" charset="2"/>
              <a:buChar char="q"/>
            </a:pPr>
            <a:r>
              <a:rPr lang="ka-GE" sz="1600" dirty="0"/>
              <a:t>კიბერ-შევიწროება, რომელიც შეიძლება მოიცავდეს </a:t>
            </a:r>
            <a:r>
              <a:rPr lang="ka-GE" sz="1600" i="1" u="sng" dirty="0">
                <a:solidFill>
                  <a:srgbClr val="C00000"/>
                </a:solidFill>
              </a:rPr>
              <a:t>სოციალური მედიაპლატფორმების, ელ-ფოსტის ან მოკლე ტექსტური შეტყობინებების გამოყენებას </a:t>
            </a:r>
            <a:r>
              <a:rPr lang="ka-GE" sz="1600" dirty="0"/>
              <a:t>მსხვერპლისთვის მუქარის შემცველი, სექსუალური ხასიათის ან შეურაცხმყოფელი შეტყობინებების გაგზავნის მიზნით.</a:t>
            </a:r>
            <a:endParaRPr lang="en-US" sz="1600" dirty="0"/>
          </a:p>
          <a:p>
            <a:pPr algn="just"/>
            <a:endParaRPr lang="en-US" sz="1600" dirty="0"/>
          </a:p>
        </p:txBody>
      </p:sp>
      <p:sp>
        <p:nvSpPr>
          <p:cNvPr id="4" name="TextBox 3">
            <a:extLst>
              <a:ext uri="{FF2B5EF4-FFF2-40B4-BE49-F238E27FC236}">
                <a16:creationId xmlns:a16="http://schemas.microsoft.com/office/drawing/2014/main" id="{7C8DD4C4-3085-469B-97F5-082454EDDADB}"/>
              </a:ext>
            </a:extLst>
          </p:cNvPr>
          <p:cNvSpPr txBox="1"/>
          <p:nvPr/>
        </p:nvSpPr>
        <p:spPr>
          <a:xfrm>
            <a:off x="4114800" y="472440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97E4F1A4-EE79-4D87-BDE5-960BAE0B7276}"/>
              </a:ext>
            </a:extLst>
          </p:cNvPr>
          <p:cNvSpPr txBox="1"/>
          <p:nvPr/>
        </p:nvSpPr>
        <p:spPr>
          <a:xfrm>
            <a:off x="138887" y="4078069"/>
            <a:ext cx="8866225" cy="954107"/>
          </a:xfrm>
          <a:prstGeom prst="rect">
            <a:avLst/>
          </a:prstGeom>
          <a:noFill/>
          <a:ln w="38100">
            <a:solidFill>
              <a:schemeClr val="tx2">
                <a:lumMod val="60000"/>
                <a:lumOff val="40000"/>
              </a:schemeClr>
            </a:solidFill>
          </a:ln>
        </p:spPr>
        <p:txBody>
          <a:bodyPr wrap="square">
            <a:spAutoFit/>
          </a:bodyPr>
          <a:lstStyle/>
          <a:p>
            <a:pPr algn="just"/>
            <a:r>
              <a:rPr lang="en-US" sz="1400" dirty="0"/>
              <a:t>2019 FRA (</a:t>
            </a:r>
            <a:r>
              <a:rPr lang="ka-GE" sz="1400" dirty="0"/>
              <a:t>ევროკავშირის ფუნდამენტური უფლებების სააგენტო)-ს გამოკითხვის თანახმად, ქალების 13%</a:t>
            </a:r>
            <a:r>
              <a:rPr lang="en-US" sz="1400" dirty="0"/>
              <a:t>-</a:t>
            </a:r>
            <a:r>
              <a:rPr lang="ka-GE" sz="1400" dirty="0"/>
              <a:t>მა ევროკავშირში, დიდ ბრიტანეთში და ჩრდილოეთ მაკედონიაში განიცადა კიბერშევიწროება წინა 5 წლის განმავლობაში. მსხვერპლნი უფრო ხშირად არიან ახალგაზრდა რესპონდენტები (18-დან 29 წლამდე, ახალგაზრდა ქალების 20%) და შეზღუდული შესაძლებლობის მქონე პირები</a:t>
            </a:r>
            <a:endParaRPr lang="en-US" sz="1400" dirty="0"/>
          </a:p>
        </p:txBody>
      </p:sp>
    </p:spTree>
    <p:extLst>
      <p:ext uri="{BB962C8B-B14F-4D97-AF65-F5344CB8AC3E}">
        <p14:creationId xmlns:p14="http://schemas.microsoft.com/office/powerpoint/2010/main" val="4164689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50A3D-7C47-4C1B-9BF9-3586B9C9B761}"/>
              </a:ext>
            </a:extLst>
          </p:cNvPr>
          <p:cNvSpPr>
            <a:spLocks noGrp="1"/>
          </p:cNvSpPr>
          <p:nvPr>
            <p:ph type="title"/>
          </p:nvPr>
        </p:nvSpPr>
        <p:spPr>
          <a:xfrm>
            <a:off x="1066800" y="365552"/>
            <a:ext cx="7848600" cy="984885"/>
          </a:xfrm>
        </p:spPr>
        <p:txBody>
          <a:bodyPr/>
          <a:lstStyle/>
          <a:p>
            <a:r>
              <a:rPr lang="ka-GE" dirty="0"/>
              <a:t>კიბერბულინგი გოგონების წინააღმდეგ</a:t>
            </a:r>
            <a:endParaRPr lang="en-US" dirty="0"/>
          </a:p>
        </p:txBody>
      </p:sp>
      <p:sp>
        <p:nvSpPr>
          <p:cNvPr id="3" name="Text Placeholder 2">
            <a:extLst>
              <a:ext uri="{FF2B5EF4-FFF2-40B4-BE49-F238E27FC236}">
                <a16:creationId xmlns:a16="http://schemas.microsoft.com/office/drawing/2014/main" id="{67D3265B-087D-4152-BBFE-B85045988732}"/>
              </a:ext>
            </a:extLst>
          </p:cNvPr>
          <p:cNvSpPr>
            <a:spLocks noGrp="1"/>
          </p:cNvSpPr>
          <p:nvPr>
            <p:ph type="body" idx="1"/>
          </p:nvPr>
        </p:nvSpPr>
        <p:spPr>
          <a:xfrm>
            <a:off x="138887" y="1075580"/>
            <a:ext cx="8866225" cy="4431983"/>
          </a:xfrm>
        </p:spPr>
        <p:txBody>
          <a:bodyPr/>
          <a:lstStyle/>
          <a:p>
            <a:pPr algn="just"/>
            <a:r>
              <a:rPr lang="ka-GE" b="1" i="0" dirty="0">
                <a:effectLst/>
                <a:latin typeface="Calibri (Headings)"/>
              </a:rPr>
              <a:t>კიბერბულინგი (</a:t>
            </a:r>
            <a:r>
              <a:rPr lang="en-US" b="1" i="0" dirty="0">
                <a:effectLst/>
                <a:latin typeface="Calibri (Headings)"/>
              </a:rPr>
              <a:t>Cyber Bullying)</a:t>
            </a:r>
            <a:r>
              <a:rPr lang="en-US" b="0" i="0" dirty="0">
                <a:effectLst/>
                <a:latin typeface="Calibri (Headings)"/>
              </a:rPr>
              <a:t> </a:t>
            </a:r>
            <a:r>
              <a:rPr lang="ka-GE" b="0" i="0" dirty="0">
                <a:effectLst/>
                <a:latin typeface="Calibri (Headings)"/>
              </a:rPr>
              <a:t>არის ერთი ადამიანის ან ადამიანთა ჯგუფის მიერ, ციფრული კომუნიკაციის საშუალებით (მობილური ტელეფონი, </a:t>
            </a:r>
            <a:r>
              <a:rPr lang="ka-GE" dirty="0">
                <a:latin typeface="Calibri (Headings)"/>
              </a:rPr>
              <a:t>პლანშეტი</a:t>
            </a:r>
            <a:r>
              <a:rPr lang="ka-GE" b="0" i="0" dirty="0">
                <a:effectLst/>
                <a:latin typeface="Calibri (Headings)"/>
              </a:rPr>
              <a:t>, კომპიუტერი, ინტერნეტი და ა.შ.), სხვა ადამიანის ან ადამიანთა ჯგუფის დამცირება, მათ შესახებ ცრუ ინფორმაციის გავრცელება, პერსონალური მონაცემების არანებაყოფლობითი გამჟღავნება, დაცინვა, ადევნება, შეურაცხყოფა, შევიწროება, ემოციური და ფსიქოლოგიური ზეწოლა, მუქარა, დაშინება, რაც მის/მათ გულისტკენას, გაბრაზებას, შეშინებას და/ან წყენას იწვევს.</a:t>
            </a:r>
          </a:p>
          <a:p>
            <a:pPr algn="just"/>
            <a:endParaRPr lang="ka-GE" dirty="0">
              <a:latin typeface="Calibri (Headings)"/>
            </a:endParaRPr>
          </a:p>
          <a:p>
            <a:pPr algn="just"/>
            <a:r>
              <a:rPr lang="ka-GE" dirty="0">
                <a:latin typeface="Calibri (Headings)"/>
              </a:rPr>
              <a:t>კიბერბულინგის ძირითადი არხებია:</a:t>
            </a:r>
          </a:p>
          <a:p>
            <a:pPr algn="just"/>
            <a:r>
              <a:rPr lang="ka-GE" dirty="0">
                <a:latin typeface="Calibri (Headings)"/>
              </a:rPr>
              <a:t> </a:t>
            </a:r>
          </a:p>
          <a:p>
            <a:pPr marL="285750" indent="-285750" algn="just">
              <a:buFont typeface="Wingdings" panose="05000000000000000000" pitchFamily="2" charset="2"/>
              <a:buChar char="ü"/>
            </a:pPr>
            <a:r>
              <a:rPr lang="ka-GE" dirty="0">
                <a:latin typeface="Calibri (Headings)"/>
              </a:rPr>
              <a:t>სმს/ მოკლე ტექსტური შეტყობინება;</a:t>
            </a:r>
          </a:p>
          <a:p>
            <a:pPr marL="285750" indent="-285750" algn="just">
              <a:buFont typeface="Wingdings" panose="05000000000000000000" pitchFamily="2" charset="2"/>
              <a:buChar char="ü"/>
            </a:pPr>
            <a:r>
              <a:rPr lang="ka-GE" dirty="0">
                <a:latin typeface="Calibri (Headings)"/>
              </a:rPr>
              <a:t>ონლაინ მესენჯერი/ჩათი;</a:t>
            </a:r>
          </a:p>
          <a:p>
            <a:pPr marL="285750" indent="-285750" algn="just">
              <a:buFont typeface="Wingdings" panose="05000000000000000000" pitchFamily="2" charset="2"/>
              <a:buChar char="ü"/>
            </a:pPr>
            <a:r>
              <a:rPr lang="ka-GE" dirty="0">
                <a:latin typeface="Calibri (Headings)"/>
              </a:rPr>
              <a:t>ელექტრონული ფოსტა;</a:t>
            </a:r>
          </a:p>
          <a:p>
            <a:pPr marL="285750" indent="-285750" algn="just">
              <a:buFont typeface="Wingdings" panose="05000000000000000000" pitchFamily="2" charset="2"/>
              <a:buChar char="ü"/>
            </a:pPr>
            <a:r>
              <a:rPr lang="ka-GE" dirty="0">
                <a:latin typeface="Calibri (Headings)"/>
              </a:rPr>
              <a:t>სოციალური მედია;</a:t>
            </a:r>
          </a:p>
          <a:p>
            <a:pPr marL="285750" indent="-285750" algn="just">
              <a:buFont typeface="Wingdings" panose="05000000000000000000" pitchFamily="2" charset="2"/>
              <a:buChar char="ü"/>
            </a:pPr>
            <a:r>
              <a:rPr lang="ka-GE" dirty="0">
                <a:latin typeface="Calibri (Headings)"/>
              </a:rPr>
              <a:t>ონლაინ ფორუმი;</a:t>
            </a:r>
          </a:p>
          <a:p>
            <a:pPr marL="285750" indent="-285750" algn="just">
              <a:buFont typeface="Wingdings" panose="05000000000000000000" pitchFamily="2" charset="2"/>
              <a:buChar char="ü"/>
            </a:pPr>
            <a:r>
              <a:rPr lang="ka-GE" dirty="0">
                <a:latin typeface="Calibri (Headings)"/>
              </a:rPr>
              <a:t>ონლაინ თამაში.</a:t>
            </a:r>
            <a:endParaRPr lang="en-US" dirty="0">
              <a:latin typeface="Calibri (Headings)"/>
            </a:endParaRPr>
          </a:p>
        </p:txBody>
      </p:sp>
      <p:pic>
        <p:nvPicPr>
          <p:cNvPr id="7" name="Picture 6">
            <a:extLst>
              <a:ext uri="{FF2B5EF4-FFF2-40B4-BE49-F238E27FC236}">
                <a16:creationId xmlns:a16="http://schemas.microsoft.com/office/drawing/2014/main" id="{E5D34056-6963-45AF-999F-9D8A0CDFA7FF}"/>
              </a:ext>
            </a:extLst>
          </p:cNvPr>
          <p:cNvPicPr>
            <a:picLocks noChangeAspect="1"/>
          </p:cNvPicPr>
          <p:nvPr/>
        </p:nvPicPr>
        <p:blipFill>
          <a:blip r:embed="rId2"/>
          <a:stretch>
            <a:fillRect/>
          </a:stretch>
        </p:blipFill>
        <p:spPr>
          <a:xfrm>
            <a:off x="6808675" y="3162946"/>
            <a:ext cx="2335325" cy="2523826"/>
          </a:xfrm>
          <a:prstGeom prst="rect">
            <a:avLst/>
          </a:prstGeom>
        </p:spPr>
      </p:pic>
    </p:spTree>
    <p:extLst>
      <p:ext uri="{BB962C8B-B14F-4D97-AF65-F5344CB8AC3E}">
        <p14:creationId xmlns:p14="http://schemas.microsoft.com/office/powerpoint/2010/main" val="669738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C3C94-63A5-483C-9D69-E7B1BEE5DF97}"/>
              </a:ext>
            </a:extLst>
          </p:cNvPr>
          <p:cNvSpPr>
            <a:spLocks noGrp="1"/>
          </p:cNvSpPr>
          <p:nvPr>
            <p:ph type="title"/>
          </p:nvPr>
        </p:nvSpPr>
        <p:spPr>
          <a:xfrm>
            <a:off x="1219200" y="76200"/>
            <a:ext cx="7324472" cy="1231106"/>
          </a:xfrm>
        </p:spPr>
        <p:txBody>
          <a:bodyPr/>
          <a:lstStyle/>
          <a:p>
            <a:pPr algn="ctr"/>
            <a:r>
              <a:rPr lang="ka-GE" sz="2000" b="1" dirty="0">
                <a:solidFill>
                  <a:srgbClr val="C00000"/>
                </a:solidFill>
                <a:hlinkClick r:id="rId2">
                  <a:extLst>
                    <a:ext uri="{A12FA001-AC4F-418D-AE19-62706E023703}">
                      <ahyp:hlinkClr xmlns:ahyp="http://schemas.microsoft.com/office/drawing/2018/hyperlinkcolor" val="tx"/>
                    </a:ext>
                  </a:extLst>
                </a:hlinkClick>
              </a:rPr>
              <a:t>ბულინგი საქართველოს სკოლებში: არასათანადო პროგრამა, ცოდნა და ბრძოლის პრაქტიკები — თანასწორობის მოძრაობის კვლევა </a:t>
            </a:r>
            <a:br>
              <a:rPr lang="ka-GE" sz="2000" b="1" dirty="0">
                <a:solidFill>
                  <a:srgbClr val="C00000"/>
                </a:solidFill>
              </a:rPr>
            </a:br>
            <a:endParaRPr lang="en-US" sz="2000" dirty="0">
              <a:solidFill>
                <a:srgbClr val="C00000"/>
              </a:solidFill>
            </a:endParaRPr>
          </a:p>
        </p:txBody>
      </p:sp>
      <p:pic>
        <p:nvPicPr>
          <p:cNvPr id="7" name="Picture 6">
            <a:extLst>
              <a:ext uri="{FF2B5EF4-FFF2-40B4-BE49-F238E27FC236}">
                <a16:creationId xmlns:a16="http://schemas.microsoft.com/office/drawing/2014/main" id="{A958FCF7-5535-473F-8D8A-DE18DA24A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5005142"/>
            <a:ext cx="2663687" cy="1776658"/>
          </a:xfrm>
          <a:prstGeom prst="rect">
            <a:avLst/>
          </a:prstGeom>
        </p:spPr>
      </p:pic>
      <p:sp>
        <p:nvSpPr>
          <p:cNvPr id="10" name="TextBox 9">
            <a:extLst>
              <a:ext uri="{FF2B5EF4-FFF2-40B4-BE49-F238E27FC236}">
                <a16:creationId xmlns:a16="http://schemas.microsoft.com/office/drawing/2014/main" id="{698181FF-40B6-4A33-862D-BFF08F1226D5}"/>
              </a:ext>
            </a:extLst>
          </p:cNvPr>
          <p:cNvSpPr txBox="1"/>
          <p:nvPr/>
        </p:nvSpPr>
        <p:spPr>
          <a:xfrm>
            <a:off x="419100" y="6474023"/>
            <a:ext cx="4800600" cy="307777"/>
          </a:xfrm>
          <a:prstGeom prst="rect">
            <a:avLst/>
          </a:prstGeom>
          <a:noFill/>
        </p:spPr>
        <p:txBody>
          <a:bodyPr wrap="square">
            <a:spAutoFit/>
          </a:bodyPr>
          <a:lstStyle/>
          <a:p>
            <a:r>
              <a:rPr lang="en-US" sz="1400" dirty="0"/>
              <a:t>https://queer.ge/Articles/Details/tag/</a:t>
            </a:r>
            <a:r>
              <a:rPr lang="ka-GE" sz="1400" dirty="0"/>
              <a:t>ბულინგი</a:t>
            </a:r>
            <a:endParaRPr lang="en-US" sz="1400" dirty="0"/>
          </a:p>
        </p:txBody>
      </p:sp>
      <p:pic>
        <p:nvPicPr>
          <p:cNvPr id="6" name="Picture 5">
            <a:extLst>
              <a:ext uri="{FF2B5EF4-FFF2-40B4-BE49-F238E27FC236}">
                <a16:creationId xmlns:a16="http://schemas.microsoft.com/office/drawing/2014/main" id="{6904CFF8-3717-482B-BE75-1C3FC01E7DBD}"/>
              </a:ext>
            </a:extLst>
          </p:cNvPr>
          <p:cNvPicPr>
            <a:picLocks noChangeAspect="1"/>
          </p:cNvPicPr>
          <p:nvPr/>
        </p:nvPicPr>
        <p:blipFill>
          <a:blip r:embed="rId4"/>
          <a:stretch>
            <a:fillRect/>
          </a:stretch>
        </p:blipFill>
        <p:spPr>
          <a:xfrm>
            <a:off x="0" y="1124592"/>
            <a:ext cx="8856968" cy="1380013"/>
          </a:xfrm>
          <a:prstGeom prst="rect">
            <a:avLst/>
          </a:prstGeom>
        </p:spPr>
      </p:pic>
      <p:pic>
        <p:nvPicPr>
          <p:cNvPr id="8" name="Picture 7">
            <a:extLst>
              <a:ext uri="{FF2B5EF4-FFF2-40B4-BE49-F238E27FC236}">
                <a16:creationId xmlns:a16="http://schemas.microsoft.com/office/drawing/2014/main" id="{A0640782-83CE-4968-B36D-5ADEB8E7EBD5}"/>
              </a:ext>
            </a:extLst>
          </p:cNvPr>
          <p:cNvPicPr>
            <a:picLocks noChangeAspect="1"/>
          </p:cNvPicPr>
          <p:nvPr/>
        </p:nvPicPr>
        <p:blipFill>
          <a:blip r:embed="rId5"/>
          <a:stretch>
            <a:fillRect/>
          </a:stretch>
        </p:blipFill>
        <p:spPr>
          <a:xfrm>
            <a:off x="84700" y="2597264"/>
            <a:ext cx="8519550" cy="2315219"/>
          </a:xfrm>
          <a:prstGeom prst="rect">
            <a:avLst/>
          </a:prstGeom>
        </p:spPr>
      </p:pic>
    </p:spTree>
    <p:extLst>
      <p:ext uri="{BB962C8B-B14F-4D97-AF65-F5344CB8AC3E}">
        <p14:creationId xmlns:p14="http://schemas.microsoft.com/office/powerpoint/2010/main" val="3202306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C29A-0B01-4F5A-A482-B6592413A07A}"/>
              </a:ext>
            </a:extLst>
          </p:cNvPr>
          <p:cNvSpPr>
            <a:spLocks noGrp="1"/>
          </p:cNvSpPr>
          <p:nvPr>
            <p:ph type="title"/>
          </p:nvPr>
        </p:nvSpPr>
        <p:spPr>
          <a:xfrm>
            <a:off x="1295400" y="186639"/>
            <a:ext cx="7696200" cy="861774"/>
          </a:xfrm>
        </p:spPr>
        <p:txBody>
          <a:bodyPr/>
          <a:lstStyle/>
          <a:p>
            <a:r>
              <a:rPr lang="ka-GE" sz="2800" dirty="0"/>
              <a:t>ონლაინ სიძულვის ენა გენდერული ნიშნით</a:t>
            </a:r>
            <a:endParaRPr lang="en-US" sz="2800" dirty="0"/>
          </a:p>
        </p:txBody>
      </p:sp>
      <p:sp>
        <p:nvSpPr>
          <p:cNvPr id="3" name="Text Placeholder 2">
            <a:extLst>
              <a:ext uri="{FF2B5EF4-FFF2-40B4-BE49-F238E27FC236}">
                <a16:creationId xmlns:a16="http://schemas.microsoft.com/office/drawing/2014/main" id="{AEDD6BF2-7DC6-410C-A467-4E21DA9A4C30}"/>
              </a:ext>
            </a:extLst>
          </p:cNvPr>
          <p:cNvSpPr>
            <a:spLocks noGrp="1"/>
          </p:cNvSpPr>
          <p:nvPr>
            <p:ph type="body" idx="1"/>
          </p:nvPr>
        </p:nvSpPr>
        <p:spPr>
          <a:xfrm>
            <a:off x="138888" y="1295400"/>
            <a:ext cx="5957112" cy="3352800"/>
          </a:xfrm>
        </p:spPr>
        <p:txBody>
          <a:bodyPr/>
          <a:lstStyle/>
          <a:p>
            <a:pPr marL="285750" indent="-285750" algn="just">
              <a:buFont typeface="Wingdings" panose="05000000000000000000" pitchFamily="2" charset="2"/>
              <a:buChar char="q"/>
            </a:pPr>
            <a:endParaRPr lang="ka-GE" dirty="0"/>
          </a:p>
          <a:p>
            <a:pPr marL="285750" indent="-285750" algn="just">
              <a:buFont typeface="Wingdings" panose="05000000000000000000" pitchFamily="2" charset="2"/>
              <a:buChar char="q"/>
            </a:pPr>
            <a:r>
              <a:rPr lang="ka-GE" i="1" u="sng" dirty="0"/>
              <a:t>ევროპის საბჭოს მინისტრთა კომიტეტის</a:t>
            </a:r>
            <a:r>
              <a:rPr lang="ka-GE" dirty="0"/>
              <a:t> 1997 წელს მიღებული რეკომენდაციის თანახმად, სიძულვილის ენა მოიაზრებს გამოხატვის ყველა ფორმას, რომელიც ავრცელებს, აქეზებს, ხელს უწყობს ან ამართლებს </a:t>
            </a:r>
            <a:r>
              <a:rPr lang="ka-GE" i="1" u="sng" dirty="0">
                <a:solidFill>
                  <a:srgbClr val="C00000"/>
                </a:solidFill>
              </a:rPr>
              <a:t>რასობრივ შუღლს, ქსენოფობიას, ანტისემიტიზმს ან შეუწყნარებლობაზე დაფუძნებული შუღლის სხვა ფორმებს, ნაციონალიზმის, ეთნოცენტრიზმის, დისკრიმინაციისა და უმცირესობათა ან მიგრანტთა მიმართ გამოხატული მტრობის ჩათვლით.</a:t>
            </a:r>
          </a:p>
          <a:p>
            <a:pPr marL="285750" indent="-285750" algn="just">
              <a:buFont typeface="Wingdings" panose="05000000000000000000" pitchFamily="2" charset="2"/>
              <a:buChar char="q"/>
            </a:pPr>
            <a:endParaRPr lang="ka-GE" dirty="0"/>
          </a:p>
          <a:p>
            <a:pPr algn="just"/>
            <a:endParaRPr lang="ka-GE" dirty="0"/>
          </a:p>
        </p:txBody>
      </p:sp>
      <p:pic>
        <p:nvPicPr>
          <p:cNvPr id="7" name="Picture 6">
            <a:extLst>
              <a:ext uri="{FF2B5EF4-FFF2-40B4-BE49-F238E27FC236}">
                <a16:creationId xmlns:a16="http://schemas.microsoft.com/office/drawing/2014/main" id="{D3FD3602-42F0-438D-B70C-1B37B4522F6E}"/>
              </a:ext>
            </a:extLst>
          </p:cNvPr>
          <p:cNvPicPr>
            <a:picLocks noChangeAspect="1"/>
          </p:cNvPicPr>
          <p:nvPr/>
        </p:nvPicPr>
        <p:blipFill>
          <a:blip r:embed="rId2"/>
          <a:stretch>
            <a:fillRect/>
          </a:stretch>
        </p:blipFill>
        <p:spPr>
          <a:xfrm>
            <a:off x="6248400" y="1219200"/>
            <a:ext cx="2839309" cy="4544769"/>
          </a:xfrm>
          <a:prstGeom prst="rect">
            <a:avLst/>
          </a:prstGeom>
        </p:spPr>
      </p:pic>
      <p:sp>
        <p:nvSpPr>
          <p:cNvPr id="8" name="TextBox 7">
            <a:extLst>
              <a:ext uri="{FF2B5EF4-FFF2-40B4-BE49-F238E27FC236}">
                <a16:creationId xmlns:a16="http://schemas.microsoft.com/office/drawing/2014/main" id="{812B346D-2942-4ACB-B902-F33251BBEEE4}"/>
              </a:ext>
            </a:extLst>
          </p:cNvPr>
          <p:cNvSpPr txBox="1"/>
          <p:nvPr/>
        </p:nvSpPr>
        <p:spPr>
          <a:xfrm>
            <a:off x="381000" y="5290635"/>
            <a:ext cx="5867400" cy="1231106"/>
          </a:xfrm>
          <a:prstGeom prst="rect">
            <a:avLst/>
          </a:prstGeom>
          <a:noFill/>
          <a:ln w="28575">
            <a:solidFill>
              <a:schemeClr val="tx2">
                <a:lumMod val="60000"/>
                <a:lumOff val="40000"/>
              </a:schemeClr>
            </a:solidFill>
          </a:ln>
        </p:spPr>
        <p:txBody>
          <a:bodyPr wrap="square">
            <a:spAutoFit/>
          </a:bodyPr>
          <a:lstStyle/>
          <a:p>
            <a:pPr algn="just"/>
            <a:r>
              <a:rPr lang="ka-GE" sz="3200" dirty="0">
                <a:solidFill>
                  <a:srgbClr val="C00000"/>
                </a:solidFill>
              </a:rPr>
              <a:t>!!!</a:t>
            </a:r>
            <a:r>
              <a:rPr lang="ka-GE" sz="1400" dirty="0"/>
              <a:t>მნიშვნელოვანია იმ მეთოდების ცოდნა, რომელთაც რადიკალური ჯგუფები საზოგადოებაში შეუწყნარებლობის ატმოსფეროს შექმნისა და სხვადასხვა ჯგუფების მიმართ სიძულვილის გაღვივების მიზნით იყენებენ.</a:t>
            </a:r>
            <a:endParaRPr lang="en-US" sz="1400" dirty="0"/>
          </a:p>
        </p:txBody>
      </p:sp>
    </p:spTree>
    <p:extLst>
      <p:ext uri="{BB962C8B-B14F-4D97-AF65-F5344CB8AC3E}">
        <p14:creationId xmlns:p14="http://schemas.microsoft.com/office/powerpoint/2010/main" val="3541245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7BF0-1336-4248-AA20-D0EA966D7A09}"/>
              </a:ext>
            </a:extLst>
          </p:cNvPr>
          <p:cNvSpPr>
            <a:spLocks noGrp="1"/>
          </p:cNvSpPr>
          <p:nvPr>
            <p:ph type="title"/>
          </p:nvPr>
        </p:nvSpPr>
        <p:spPr>
          <a:xfrm>
            <a:off x="685800" y="254384"/>
            <a:ext cx="8077200" cy="615553"/>
          </a:xfrm>
        </p:spPr>
        <p:txBody>
          <a:bodyPr/>
          <a:lstStyle/>
          <a:p>
            <a:pPr algn="ctr"/>
            <a:r>
              <a:rPr lang="ka-GE" sz="2000" dirty="0"/>
              <a:t>არაკონსენსუალური ინტიმური</a:t>
            </a:r>
            <a:r>
              <a:rPr lang="en-US" sz="2000" dirty="0"/>
              <a:t> </a:t>
            </a:r>
            <a:r>
              <a:rPr lang="ka-GE" sz="2000" dirty="0"/>
              <a:t>გამოსახულებების ბოროტად გამოყენება (</a:t>
            </a:r>
            <a:r>
              <a:rPr lang="en-US" sz="2000" dirty="0"/>
              <a:t>Non-consensual intimate image abuse</a:t>
            </a:r>
            <a:r>
              <a:rPr lang="ka-GE" sz="2000" dirty="0"/>
              <a:t>)</a:t>
            </a:r>
            <a:endParaRPr lang="en-US" sz="2000" dirty="0"/>
          </a:p>
        </p:txBody>
      </p:sp>
      <p:sp>
        <p:nvSpPr>
          <p:cNvPr id="3" name="Text Placeholder 2">
            <a:extLst>
              <a:ext uri="{FF2B5EF4-FFF2-40B4-BE49-F238E27FC236}">
                <a16:creationId xmlns:a16="http://schemas.microsoft.com/office/drawing/2014/main" id="{632FACFD-4E28-47F8-BA1C-EDAC5D819D3F}"/>
              </a:ext>
            </a:extLst>
          </p:cNvPr>
          <p:cNvSpPr>
            <a:spLocks noGrp="1"/>
          </p:cNvSpPr>
          <p:nvPr>
            <p:ph type="body" idx="1"/>
          </p:nvPr>
        </p:nvSpPr>
        <p:spPr>
          <a:xfrm>
            <a:off x="138887" y="1371600"/>
            <a:ext cx="8866225" cy="3693319"/>
          </a:xfrm>
        </p:spPr>
        <p:txBody>
          <a:bodyPr/>
          <a:lstStyle/>
          <a:p>
            <a:pPr marL="285750" indent="-285750" algn="just">
              <a:buFont typeface="Wingdings" panose="05000000000000000000" pitchFamily="2" charset="2"/>
              <a:buChar char="q"/>
            </a:pPr>
            <a:r>
              <a:rPr lang="ka-GE" sz="2000" dirty="0"/>
              <a:t>არაკონსენსუალური ინტიმური გამოსახულების (</a:t>
            </a:r>
            <a:r>
              <a:rPr lang="en-US" sz="2000" dirty="0"/>
              <a:t>NCII) </a:t>
            </a:r>
            <a:r>
              <a:rPr lang="ka-GE" sz="2000" dirty="0"/>
              <a:t>ძალადობა ქალებისა და გოგოების მიმართ გულისხმობს ქალის ან გოგოს ინტიმური, პირადი და/ან მანიპულირებული სურათების/ვიდეოების გავრცელებას </a:t>
            </a:r>
            <a:r>
              <a:rPr lang="en-US" sz="2000" dirty="0"/>
              <a:t>ICT </a:t>
            </a:r>
            <a:r>
              <a:rPr lang="ka-GE" sz="2000" dirty="0"/>
              <a:t>საშუალებებით ან </a:t>
            </a:r>
            <a:r>
              <a:rPr lang="en-US" sz="2000" dirty="0"/>
              <a:t>ICT </a:t>
            </a:r>
            <a:r>
              <a:rPr lang="ka-GE" sz="2000" dirty="0"/>
              <a:t>საშუალებებით გავრცელების საფრთხეს სუბიექტის თანხმობის გარეშე.</a:t>
            </a:r>
          </a:p>
          <a:p>
            <a:pPr marL="285750" indent="-285750" algn="just">
              <a:buFont typeface="Wingdings" panose="05000000000000000000" pitchFamily="2" charset="2"/>
              <a:buChar char="q"/>
            </a:pPr>
            <a:endParaRPr lang="en-US" sz="2000" dirty="0"/>
          </a:p>
          <a:p>
            <a:pPr marL="285750" indent="-285750" algn="just">
              <a:buFont typeface="Wingdings" panose="05000000000000000000" pitchFamily="2" charset="2"/>
              <a:buChar char="q"/>
            </a:pPr>
            <a:endParaRPr lang="ka-GE" sz="2000" dirty="0"/>
          </a:p>
          <a:p>
            <a:pPr marL="285750" indent="-285750" algn="just">
              <a:buFont typeface="Wingdings" panose="05000000000000000000" pitchFamily="2" charset="2"/>
              <a:buChar char="q"/>
            </a:pPr>
            <a:r>
              <a:rPr lang="ka-GE" sz="2000" dirty="0"/>
              <a:t>ტექნოლოგიური მიღწევები სურათების უფრო და უფრო რეალისტურ მანიპულირების საშუალებას იძლევა. ეს შეიძლება განხორციელდეს პროგრამული უზრუნველყოფის გამოყენებით, როგორიცაა </a:t>
            </a:r>
            <a:r>
              <a:rPr lang="en-US" sz="2000" dirty="0"/>
              <a:t>Photoshop </a:t>
            </a:r>
            <a:r>
              <a:rPr lang="ka-GE" sz="2000" dirty="0"/>
              <a:t>ან </a:t>
            </a:r>
            <a:r>
              <a:rPr lang="en-US" sz="2000" dirty="0"/>
              <a:t>AI </a:t>
            </a:r>
            <a:r>
              <a:rPr lang="ka-GE" sz="2000" dirty="0"/>
              <a:t>ინსტრუმენტები, რათა შეიქმნას სინთეტიკური მედია, როგორიცაა </a:t>
            </a:r>
            <a:r>
              <a:rPr lang="en-US" sz="2000" dirty="0"/>
              <a:t>deepfakes.</a:t>
            </a:r>
          </a:p>
        </p:txBody>
      </p:sp>
    </p:spTree>
    <p:extLst>
      <p:ext uri="{BB962C8B-B14F-4D97-AF65-F5344CB8AC3E}">
        <p14:creationId xmlns:p14="http://schemas.microsoft.com/office/powerpoint/2010/main" val="3116427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F4EC-2AAB-4576-A6FE-B1680E33B522}"/>
              </a:ext>
            </a:extLst>
          </p:cNvPr>
          <p:cNvSpPr>
            <a:spLocks noGrp="1"/>
          </p:cNvSpPr>
          <p:nvPr>
            <p:ph type="title"/>
          </p:nvPr>
        </p:nvSpPr>
        <p:spPr>
          <a:xfrm>
            <a:off x="304800" y="407619"/>
            <a:ext cx="7162800" cy="430887"/>
          </a:xfrm>
        </p:spPr>
        <p:txBody>
          <a:bodyPr/>
          <a:lstStyle/>
          <a:p>
            <a:pPr algn="ctr"/>
            <a:r>
              <a:rPr lang="ka-GE" sz="2800" dirty="0"/>
              <a:t>     ონლაინ უსაფრთხოება მიღწევადია!</a:t>
            </a:r>
            <a:endParaRPr lang="en-US" sz="2800" dirty="0"/>
          </a:p>
        </p:txBody>
      </p:sp>
      <p:sp>
        <p:nvSpPr>
          <p:cNvPr id="3" name="Text Placeholder 2">
            <a:extLst>
              <a:ext uri="{FF2B5EF4-FFF2-40B4-BE49-F238E27FC236}">
                <a16:creationId xmlns:a16="http://schemas.microsoft.com/office/drawing/2014/main" id="{A53892CE-F40A-489E-A873-D922A4C8B685}"/>
              </a:ext>
            </a:extLst>
          </p:cNvPr>
          <p:cNvSpPr>
            <a:spLocks noGrp="1"/>
          </p:cNvSpPr>
          <p:nvPr>
            <p:ph type="body" idx="1"/>
          </p:nvPr>
        </p:nvSpPr>
        <p:spPr>
          <a:xfrm>
            <a:off x="138887" y="1148333"/>
            <a:ext cx="8471713" cy="2743485"/>
          </a:xfrm>
        </p:spPr>
        <p:txBody>
          <a:bodyPr/>
          <a:lstStyle/>
          <a:p>
            <a:pPr marL="285750" indent="-285750" algn="just">
              <a:buFont typeface="Wingdings" panose="05000000000000000000" pitchFamily="2" charset="2"/>
              <a:buChar char="Ø"/>
            </a:pPr>
            <a:r>
              <a:rPr lang="en-US" dirty="0"/>
              <a:t>TFGBV </a:t>
            </a:r>
            <a:r>
              <a:rPr lang="ka-GE" dirty="0"/>
              <a:t>ან </a:t>
            </a:r>
            <a:r>
              <a:rPr lang="en-US" dirty="0"/>
              <a:t>OGBV </a:t>
            </a:r>
            <a:r>
              <a:rPr lang="ka-GE" dirty="0"/>
              <a:t>პრევენცია ისევე შესაძლებელია, როგორც </a:t>
            </a:r>
            <a:r>
              <a:rPr lang="en-US" dirty="0"/>
              <a:t>GBV-</a:t>
            </a:r>
            <a:r>
              <a:rPr lang="ka-GE" dirty="0"/>
              <a:t>ის ნებისმიერი სხვა ფორმა. </a:t>
            </a:r>
          </a:p>
          <a:p>
            <a:pPr marL="285750" indent="-285750" algn="just">
              <a:buFont typeface="Wingdings" panose="05000000000000000000" pitchFamily="2" charset="2"/>
              <a:buChar char="Ø"/>
            </a:pPr>
            <a:endParaRPr lang="ka-GE" dirty="0"/>
          </a:p>
          <a:p>
            <a:pPr marL="285750" indent="-285750" algn="just">
              <a:buFont typeface="Wingdings" panose="05000000000000000000" pitchFamily="2" charset="2"/>
              <a:buChar char="Ø"/>
            </a:pPr>
            <a:r>
              <a:rPr lang="ka-GE" dirty="0"/>
              <a:t>კვლევა აჩვენებს, რომ პრევენციული ძალისხმევა მიმართულია ყველა დონეზე, მათ შორის მთავრობებზე, კერძო სექტორზე, ტექნიკურ კომპანიებზე, თემებზე და ინდივიდებზე. </a:t>
            </a:r>
          </a:p>
          <a:p>
            <a:pPr marL="285750" indent="-285750" algn="just">
              <a:buFont typeface="Wingdings" panose="05000000000000000000" pitchFamily="2" charset="2"/>
              <a:buChar char="Ø"/>
            </a:pPr>
            <a:endParaRPr lang="ka-GE" dirty="0"/>
          </a:p>
          <a:p>
            <a:pPr marL="285750" indent="-285750" algn="just">
              <a:buFont typeface="Wingdings" panose="05000000000000000000" pitchFamily="2" charset="2"/>
              <a:buChar char="Ø"/>
            </a:pPr>
            <a:r>
              <a:rPr lang="ka-GE" dirty="0"/>
              <a:t>გადარჩენილთათვის ადეკვატური რეაგირების სერვისებმა შეიძლება აღმოფხვრას </a:t>
            </a:r>
            <a:r>
              <a:rPr lang="en-US" dirty="0"/>
              <a:t>OGBV.</a:t>
            </a:r>
            <a:endParaRPr lang="ka-GE" dirty="0"/>
          </a:p>
          <a:p>
            <a:pPr algn="just"/>
            <a:endParaRPr lang="en-US" dirty="0"/>
          </a:p>
        </p:txBody>
      </p:sp>
      <p:sp>
        <p:nvSpPr>
          <p:cNvPr id="5" name="TextBox 4">
            <a:extLst>
              <a:ext uri="{FF2B5EF4-FFF2-40B4-BE49-F238E27FC236}">
                <a16:creationId xmlns:a16="http://schemas.microsoft.com/office/drawing/2014/main" id="{85D0F5C1-A752-4933-A1A1-1544107B14D3}"/>
              </a:ext>
            </a:extLst>
          </p:cNvPr>
          <p:cNvSpPr txBox="1"/>
          <p:nvPr/>
        </p:nvSpPr>
        <p:spPr>
          <a:xfrm>
            <a:off x="221843" y="4038600"/>
            <a:ext cx="8305800" cy="2031325"/>
          </a:xfrm>
          <a:prstGeom prst="rect">
            <a:avLst/>
          </a:prstGeom>
          <a:noFill/>
          <a:ln w="28575">
            <a:solidFill>
              <a:srgbClr val="C00000"/>
            </a:solidFill>
          </a:ln>
        </p:spPr>
        <p:txBody>
          <a:bodyPr wrap="square">
            <a:spAutoFit/>
          </a:bodyPr>
          <a:lstStyle/>
          <a:p>
            <a:pPr algn="just"/>
            <a:r>
              <a:rPr lang="ka-GE" sz="1800" b="1" dirty="0">
                <a:solidFill>
                  <a:srgbClr val="C00000"/>
                </a:solidFill>
              </a:rPr>
              <a:t>!!! </a:t>
            </a:r>
            <a:r>
              <a:rPr lang="ka-GE" sz="1800" dirty="0"/>
              <a:t>მეტი ქალის და გოგონას ჩართვა </a:t>
            </a:r>
            <a:r>
              <a:rPr lang="en-US" sz="1800" dirty="0"/>
              <a:t>STEM (</a:t>
            </a:r>
            <a:r>
              <a:rPr lang="ka-GE" sz="1800" dirty="0"/>
              <a:t>მეცნიერება, ტექნოლოგია, მათემატიკა, ინჟინერია) სფეროებში; ქალების ხელმძღვანელობით მოქმედი ტექნიკური კომპანიების მხარდაჭერა და გენდერის ინტეგრირება ჩვენს ამჟამინდელ ტექნოლოგიურ ეკოსისტემაში, მათ შორის </a:t>
            </a:r>
            <a:r>
              <a:rPr lang="en-US" sz="1800" dirty="0"/>
              <a:t>AI (</a:t>
            </a:r>
            <a:r>
              <a:rPr lang="ka-GE" sz="1800" dirty="0"/>
              <a:t>ხელოვნური ინტელექტი), კიდევ უფრო შეუწყობს ხელს გენდერულად ბრმა და გენდერულად მიკერძოებული ტექნიკური ეკოსისტემების დეკონსტრუქციას და საბოლოოდ დაეხმარება გენდერული ტრანსფორმაციული ეკოსისტემის შექმნას.</a:t>
            </a:r>
            <a:endParaRPr lang="en-US" sz="1800" dirty="0"/>
          </a:p>
        </p:txBody>
      </p:sp>
    </p:spTree>
    <p:extLst>
      <p:ext uri="{BB962C8B-B14F-4D97-AF65-F5344CB8AC3E}">
        <p14:creationId xmlns:p14="http://schemas.microsoft.com/office/powerpoint/2010/main" val="1014542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828B8-B4CA-46E4-8F98-57D1798E6605}"/>
              </a:ext>
            </a:extLst>
          </p:cNvPr>
          <p:cNvSpPr>
            <a:spLocks noGrp="1"/>
          </p:cNvSpPr>
          <p:nvPr>
            <p:ph type="title"/>
          </p:nvPr>
        </p:nvSpPr>
        <p:spPr>
          <a:xfrm>
            <a:off x="1496935" y="381000"/>
            <a:ext cx="6181472" cy="492443"/>
          </a:xfrm>
        </p:spPr>
        <p:txBody>
          <a:bodyPr/>
          <a:lstStyle/>
          <a:p>
            <a:pPr algn="ctr"/>
            <a:r>
              <a:rPr lang="ka-GE" dirty="0"/>
              <a:t>როგორ შევამციროთ </a:t>
            </a:r>
            <a:r>
              <a:rPr lang="en-US" dirty="0"/>
              <a:t>TFGBV</a:t>
            </a:r>
          </a:p>
        </p:txBody>
      </p:sp>
      <p:sp>
        <p:nvSpPr>
          <p:cNvPr id="3" name="Text Placeholder 2">
            <a:extLst>
              <a:ext uri="{FF2B5EF4-FFF2-40B4-BE49-F238E27FC236}">
                <a16:creationId xmlns:a16="http://schemas.microsoft.com/office/drawing/2014/main" id="{11ACA222-9BD4-47C7-BDA8-3A8F15EA1CDE}"/>
              </a:ext>
            </a:extLst>
          </p:cNvPr>
          <p:cNvSpPr>
            <a:spLocks noGrp="1"/>
          </p:cNvSpPr>
          <p:nvPr>
            <p:ph type="body" idx="1"/>
          </p:nvPr>
        </p:nvSpPr>
        <p:spPr>
          <a:xfrm>
            <a:off x="183742" y="1219200"/>
            <a:ext cx="8807857" cy="2769989"/>
          </a:xfrm>
        </p:spPr>
        <p:txBody>
          <a:bodyPr/>
          <a:lstStyle/>
          <a:p>
            <a:pPr marL="285750" indent="-285750" algn="just">
              <a:buFont typeface="Wingdings" panose="05000000000000000000" pitchFamily="2" charset="2"/>
              <a:buChar char="q"/>
            </a:pPr>
            <a:r>
              <a:rPr lang="en-US" sz="2000" dirty="0"/>
              <a:t>TFGBV </a:t>
            </a:r>
            <a:r>
              <a:rPr lang="ka-GE" sz="2000" dirty="0"/>
              <a:t>არ არის მხოლოდ ონლაინ, არამედ გულისხმობს ციფრული პროდუქტებისა და მოწყობილობების გამოყენებას. </a:t>
            </a:r>
          </a:p>
          <a:p>
            <a:pPr marL="285750" indent="-285750" algn="just">
              <a:buFont typeface="Wingdings" panose="05000000000000000000" pitchFamily="2" charset="2"/>
              <a:buChar char="q"/>
            </a:pPr>
            <a:endParaRPr lang="ka-GE" sz="2000" dirty="0"/>
          </a:p>
          <a:p>
            <a:pPr marL="285750" indent="-285750" algn="just">
              <a:buFont typeface="Wingdings" panose="05000000000000000000" pitchFamily="2" charset="2"/>
              <a:buChar char="q"/>
            </a:pPr>
            <a:r>
              <a:rPr lang="ka-GE" sz="2000" dirty="0"/>
              <a:t>ურთიერთდაკავშირებული მოწყობილობების ან ნივთების ინტერნეტის (</a:t>
            </a:r>
            <a:r>
              <a:rPr lang="en-US" sz="2000" dirty="0"/>
              <a:t>IOT) </a:t>
            </a:r>
            <a:r>
              <a:rPr lang="ka-GE" sz="2000" dirty="0"/>
              <a:t>მოწყობილობების მზარდი გამოყენება და მოთხოვნა გვთავაზობს მეტ სარგებელს, რაც მნიშვნელოვნად აუმჯობესებს ცხოვრების ხარისხს და ზრდის გარკვეული ამოცანების ეფექტურობას.</a:t>
            </a:r>
          </a:p>
          <a:p>
            <a:pPr algn="just"/>
            <a:endParaRPr lang="ka-GE" sz="2000" dirty="0"/>
          </a:p>
          <a:p>
            <a:pPr algn="just"/>
            <a:endParaRPr lang="en-US" sz="2000" dirty="0"/>
          </a:p>
        </p:txBody>
      </p:sp>
      <p:sp>
        <p:nvSpPr>
          <p:cNvPr id="5" name="TextBox 4">
            <a:extLst>
              <a:ext uri="{FF2B5EF4-FFF2-40B4-BE49-F238E27FC236}">
                <a16:creationId xmlns:a16="http://schemas.microsoft.com/office/drawing/2014/main" id="{6FF8D90C-4D8D-42BB-8407-2CC7449B9FF6}"/>
              </a:ext>
            </a:extLst>
          </p:cNvPr>
          <p:cNvSpPr txBox="1"/>
          <p:nvPr/>
        </p:nvSpPr>
        <p:spPr>
          <a:xfrm>
            <a:off x="396670" y="4114800"/>
            <a:ext cx="8382000" cy="1631216"/>
          </a:xfrm>
          <a:prstGeom prst="rect">
            <a:avLst/>
          </a:prstGeom>
          <a:noFill/>
          <a:ln w="28575">
            <a:solidFill>
              <a:srgbClr val="C00000"/>
            </a:solidFill>
          </a:ln>
        </p:spPr>
        <p:txBody>
          <a:bodyPr wrap="square">
            <a:spAutoFit/>
          </a:bodyPr>
          <a:lstStyle/>
          <a:p>
            <a:pPr algn="just"/>
            <a:r>
              <a:rPr lang="ka-GE" sz="2000" b="1" dirty="0">
                <a:solidFill>
                  <a:srgbClr val="C00000"/>
                </a:solidFill>
              </a:rPr>
              <a:t>!!!</a:t>
            </a:r>
            <a:r>
              <a:rPr lang="ka-GE" sz="2000" dirty="0"/>
              <a:t> </a:t>
            </a:r>
            <a:r>
              <a:rPr lang="en-US" sz="2000" dirty="0"/>
              <a:t>IOT </a:t>
            </a:r>
            <a:r>
              <a:rPr lang="ka-GE" sz="2000" dirty="0"/>
              <a:t>მოწყობილობებმა შეიძლება შეაგროვონ და შეინახონ დიდი რაოდენობით მონაცემები და მეტამონაცემები ქალებისა და გოგონების შესახებ და გაუზიარონ სხვა პირებს, რომლებსაც შეუძლიათ მიიღონ მონაცემები ქალებისა და გოგონების ადგილსამყოფელის შესახებ, ასევე მათი მოიპოვონ სურათები თუ ვიდეო გამოსახულებები!</a:t>
            </a:r>
          </a:p>
        </p:txBody>
      </p:sp>
    </p:spTree>
    <p:extLst>
      <p:ext uri="{BB962C8B-B14F-4D97-AF65-F5344CB8AC3E}">
        <p14:creationId xmlns:p14="http://schemas.microsoft.com/office/powerpoint/2010/main" val="1480428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661119-809C-4FA0-82DD-4FE9C0041130}"/>
              </a:ext>
            </a:extLst>
          </p:cNvPr>
          <p:cNvSpPr txBox="1"/>
          <p:nvPr/>
        </p:nvSpPr>
        <p:spPr>
          <a:xfrm>
            <a:off x="304800" y="6299776"/>
            <a:ext cx="7162800" cy="369332"/>
          </a:xfrm>
          <a:prstGeom prst="rect">
            <a:avLst/>
          </a:prstGeom>
          <a:noFill/>
        </p:spPr>
        <p:txBody>
          <a:bodyPr wrap="square">
            <a:spAutoFit/>
          </a:bodyPr>
          <a:lstStyle/>
          <a:p>
            <a:pPr marL="12700">
              <a:lnSpc>
                <a:spcPct val="100000"/>
              </a:lnSpc>
              <a:spcBef>
                <a:spcPts val="105"/>
              </a:spcBef>
            </a:pPr>
            <a:r>
              <a:rPr lang="en-US" sz="1800" b="0" i="0" u="none" strike="noStrike" baseline="0" dirty="0">
                <a:solidFill>
                  <a:srgbClr val="000000"/>
                </a:solidFill>
                <a:latin typeface="+mj-lt"/>
              </a:rPr>
              <a:t>https://millab.ge/ka/mil-resources/any/28/any/</a:t>
            </a:r>
          </a:p>
        </p:txBody>
      </p:sp>
      <p:pic>
        <p:nvPicPr>
          <p:cNvPr id="8" name="Picture 7">
            <a:extLst>
              <a:ext uri="{FF2B5EF4-FFF2-40B4-BE49-F238E27FC236}">
                <a16:creationId xmlns:a16="http://schemas.microsoft.com/office/drawing/2014/main" id="{3C6E4128-CEFA-46FE-A566-F0B873BC28C2}"/>
              </a:ext>
            </a:extLst>
          </p:cNvPr>
          <p:cNvPicPr>
            <a:picLocks noChangeAspect="1"/>
          </p:cNvPicPr>
          <p:nvPr/>
        </p:nvPicPr>
        <p:blipFill>
          <a:blip r:embed="rId2"/>
          <a:stretch>
            <a:fillRect/>
          </a:stretch>
        </p:blipFill>
        <p:spPr>
          <a:xfrm>
            <a:off x="-24467" y="1295400"/>
            <a:ext cx="9192933" cy="4724400"/>
          </a:xfrm>
          <a:prstGeom prst="rect">
            <a:avLst/>
          </a:prstGeom>
        </p:spPr>
      </p:pic>
      <p:sp>
        <p:nvSpPr>
          <p:cNvPr id="10" name="TextBox 9">
            <a:extLst>
              <a:ext uri="{FF2B5EF4-FFF2-40B4-BE49-F238E27FC236}">
                <a16:creationId xmlns:a16="http://schemas.microsoft.com/office/drawing/2014/main" id="{9DBE4737-F6FD-4825-B433-9E5B4D2849C4}"/>
              </a:ext>
            </a:extLst>
          </p:cNvPr>
          <p:cNvSpPr txBox="1"/>
          <p:nvPr/>
        </p:nvSpPr>
        <p:spPr>
          <a:xfrm>
            <a:off x="1219200" y="188892"/>
            <a:ext cx="6248400" cy="954107"/>
          </a:xfrm>
          <a:prstGeom prst="rect">
            <a:avLst/>
          </a:prstGeom>
          <a:noFill/>
        </p:spPr>
        <p:txBody>
          <a:bodyPr wrap="square">
            <a:spAutoFit/>
          </a:bodyPr>
          <a:lstStyle/>
          <a:p>
            <a:pPr algn="ctr"/>
            <a:r>
              <a:rPr lang="ka-GE" sz="2800" b="1" dirty="0">
                <a:solidFill>
                  <a:srgbClr val="C00000"/>
                </a:solidFill>
                <a:latin typeface="+mj-lt"/>
              </a:rPr>
              <a:t>როგორ მოვიქცეთ, თუკი შანტაჟის მსხვერპლი გავხდით  </a:t>
            </a:r>
            <a:endParaRPr lang="en-US" sz="2800" b="1" dirty="0">
              <a:solidFill>
                <a:srgbClr val="C00000"/>
              </a:solidFill>
              <a:latin typeface="+mj-lt"/>
            </a:endParaRPr>
          </a:p>
        </p:txBody>
      </p:sp>
    </p:spTree>
    <p:extLst>
      <p:ext uri="{BB962C8B-B14F-4D97-AF65-F5344CB8AC3E}">
        <p14:creationId xmlns:p14="http://schemas.microsoft.com/office/powerpoint/2010/main" val="3966542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05C5-4186-4897-9F41-7015558C8C5C}"/>
              </a:ext>
            </a:extLst>
          </p:cNvPr>
          <p:cNvSpPr>
            <a:spLocks noGrp="1"/>
          </p:cNvSpPr>
          <p:nvPr>
            <p:ph type="title"/>
          </p:nvPr>
        </p:nvSpPr>
        <p:spPr>
          <a:xfrm>
            <a:off x="609600" y="304800"/>
            <a:ext cx="8153400" cy="738664"/>
          </a:xfrm>
        </p:spPr>
        <p:txBody>
          <a:bodyPr/>
          <a:lstStyle/>
          <a:p>
            <a:pPr algn="ctr"/>
            <a:r>
              <a:rPr lang="ka-GE" sz="2400" dirty="0"/>
              <a:t>როგორ შევაჩეროთ კიბერბულინგი ხელოვნური ინტელექტის (</a:t>
            </a:r>
            <a:r>
              <a:rPr lang="en-US" sz="2400" dirty="0"/>
              <a:t>AI)</a:t>
            </a:r>
            <a:r>
              <a:rPr lang="ka-GE" sz="2400" dirty="0"/>
              <a:t> გამოყენებით</a:t>
            </a:r>
            <a:endParaRPr lang="en-US" sz="2400" dirty="0"/>
          </a:p>
        </p:txBody>
      </p:sp>
      <p:sp>
        <p:nvSpPr>
          <p:cNvPr id="3" name="Text Placeholder 2">
            <a:extLst>
              <a:ext uri="{FF2B5EF4-FFF2-40B4-BE49-F238E27FC236}">
                <a16:creationId xmlns:a16="http://schemas.microsoft.com/office/drawing/2014/main" id="{C6ECEED5-E9BD-4131-998F-CCA02B6F0157}"/>
              </a:ext>
            </a:extLst>
          </p:cNvPr>
          <p:cNvSpPr>
            <a:spLocks noGrp="1"/>
          </p:cNvSpPr>
          <p:nvPr>
            <p:ph type="body" idx="1"/>
          </p:nvPr>
        </p:nvSpPr>
        <p:spPr>
          <a:xfrm>
            <a:off x="0" y="1524000"/>
            <a:ext cx="4419600" cy="4431983"/>
          </a:xfrm>
        </p:spPr>
        <p:txBody>
          <a:bodyPr/>
          <a:lstStyle/>
          <a:p>
            <a:pPr marL="285750" indent="-285750" algn="l">
              <a:buFont typeface="Wingdings" panose="05000000000000000000" pitchFamily="2" charset="2"/>
              <a:buChar char="q"/>
            </a:pPr>
            <a:r>
              <a:rPr lang="en-US" dirty="0"/>
              <a:t>AI </a:t>
            </a:r>
            <a:r>
              <a:rPr lang="ka-GE" dirty="0"/>
              <a:t>გვაძლევს  უამრავ შესაძლებლობას კიბერბულინგის გამოსავლენად:</a:t>
            </a:r>
          </a:p>
          <a:p>
            <a:pPr marL="285750" indent="-285750" algn="l">
              <a:buFont typeface="Wingdings" panose="05000000000000000000" pitchFamily="2" charset="2"/>
              <a:buChar char="q"/>
            </a:pPr>
            <a:endParaRPr lang="ka-GE" dirty="0"/>
          </a:p>
          <a:p>
            <a:pPr marL="803275" indent="-285750" algn="l">
              <a:buFont typeface="Wingdings" panose="05000000000000000000" pitchFamily="2" charset="2"/>
              <a:buChar char="§"/>
              <a:tabLst>
                <a:tab pos="396875" algn="l"/>
              </a:tabLst>
            </a:pPr>
            <a:r>
              <a:rPr lang="ka-GE" dirty="0"/>
              <a:t> მანქანური სწავლების </a:t>
            </a:r>
            <a:r>
              <a:rPr lang="en-US" dirty="0"/>
              <a:t>(ML) </a:t>
            </a:r>
            <a:r>
              <a:rPr lang="ka-GE" dirty="0"/>
              <a:t>და ღრმა სწავლების </a:t>
            </a:r>
            <a:r>
              <a:rPr lang="en-US" dirty="0"/>
              <a:t>(DL) </a:t>
            </a:r>
            <a:r>
              <a:rPr lang="ka-GE" dirty="0"/>
              <a:t>ალგორითმებს შეუძლიათ კიბერბულინგის ადრეული ნიშნების ამოცნობა.</a:t>
            </a:r>
            <a:endParaRPr lang="en-US" dirty="0"/>
          </a:p>
          <a:p>
            <a:pPr marL="803275" indent="-285750" algn="l">
              <a:buFont typeface="Wingdings" panose="05000000000000000000" pitchFamily="2" charset="2"/>
              <a:buChar char="§"/>
              <a:tabLst>
                <a:tab pos="396875" algn="l"/>
              </a:tabLst>
            </a:pPr>
            <a:endParaRPr lang="ka-GE" dirty="0"/>
          </a:p>
          <a:p>
            <a:pPr marL="803275" indent="-285750" algn="l">
              <a:buFont typeface="Wingdings" panose="05000000000000000000" pitchFamily="2" charset="2"/>
              <a:buChar char="§"/>
              <a:tabLst>
                <a:tab pos="396875" algn="l"/>
              </a:tabLst>
            </a:pPr>
            <a:r>
              <a:rPr lang="en-US" dirty="0"/>
              <a:t>AI </a:t>
            </a:r>
            <a:r>
              <a:rPr lang="ka-GE" dirty="0"/>
              <a:t>ხელს უშლის კიბერბულინგის შემდგომ გავრცელებას.</a:t>
            </a:r>
            <a:endParaRPr lang="en-US" dirty="0"/>
          </a:p>
          <a:p>
            <a:pPr marL="803275" indent="-285750" algn="l">
              <a:buFont typeface="Wingdings" panose="05000000000000000000" pitchFamily="2" charset="2"/>
              <a:buChar char="§"/>
              <a:tabLst>
                <a:tab pos="396875" algn="l"/>
              </a:tabLst>
            </a:pPr>
            <a:endParaRPr lang="en-US" dirty="0"/>
          </a:p>
          <a:p>
            <a:pPr marL="803275" indent="-285750" algn="l">
              <a:buFont typeface="Wingdings" panose="05000000000000000000" pitchFamily="2" charset="2"/>
              <a:buChar char="§"/>
              <a:tabLst>
                <a:tab pos="396875" algn="l"/>
              </a:tabLst>
            </a:pPr>
            <a:r>
              <a:rPr lang="en-US" dirty="0"/>
              <a:t>AI</a:t>
            </a:r>
            <a:r>
              <a:rPr lang="ka-GE" dirty="0"/>
              <a:t> შესაძლებელს ხდის მსხვერპლს შესთავაზოს პერსონალიზებული პოსტ-კიბერბულინგის მკურნალობა</a:t>
            </a:r>
            <a:endParaRPr lang="en-US" dirty="0"/>
          </a:p>
        </p:txBody>
      </p:sp>
      <p:pic>
        <p:nvPicPr>
          <p:cNvPr id="2050" name="Picture 2">
            <a:extLst>
              <a:ext uri="{FF2B5EF4-FFF2-40B4-BE49-F238E27FC236}">
                <a16:creationId xmlns:a16="http://schemas.microsoft.com/office/drawing/2014/main" id="{786279C8-85D2-4359-9229-19B47911A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8132" y="1752600"/>
            <a:ext cx="4563468" cy="285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389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032D-2459-48A1-B242-D71206B4182E}"/>
              </a:ext>
            </a:extLst>
          </p:cNvPr>
          <p:cNvSpPr>
            <a:spLocks noGrp="1"/>
          </p:cNvSpPr>
          <p:nvPr>
            <p:ph type="title"/>
          </p:nvPr>
        </p:nvSpPr>
        <p:spPr>
          <a:xfrm>
            <a:off x="762000" y="407619"/>
            <a:ext cx="8382000" cy="430887"/>
          </a:xfrm>
        </p:spPr>
        <p:txBody>
          <a:bodyPr/>
          <a:lstStyle/>
          <a:p>
            <a:r>
              <a:rPr lang="en-US" sz="2800" dirty="0"/>
              <a:t>TFGBV-</a:t>
            </a:r>
            <a:r>
              <a:rPr lang="ka-GE" sz="2800" dirty="0"/>
              <a:t>ის მიერ გამოყენებული ტექნოლოგიები</a:t>
            </a:r>
            <a:endParaRPr lang="en-US" sz="2800" dirty="0"/>
          </a:p>
        </p:txBody>
      </p:sp>
      <p:pic>
        <p:nvPicPr>
          <p:cNvPr id="6146" name="Picture 2" descr="Iot GIFs | Tenor">
            <a:extLst>
              <a:ext uri="{FF2B5EF4-FFF2-40B4-BE49-F238E27FC236}">
                <a16:creationId xmlns:a16="http://schemas.microsoft.com/office/drawing/2014/main" id="{689781FD-D7BE-48F0-8A83-2F8D7E78F0D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7010400" cy="437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188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808E187-1AB2-4EF1-BE07-03702790C622}"/>
              </a:ext>
            </a:extLst>
          </p:cNvPr>
          <p:cNvSpPr>
            <a:spLocks noGrp="1"/>
          </p:cNvSpPr>
          <p:nvPr>
            <p:ph type="title"/>
          </p:nvPr>
        </p:nvSpPr>
        <p:spPr>
          <a:xfrm>
            <a:off x="599242" y="694382"/>
            <a:ext cx="6411816" cy="738664"/>
          </a:xfrm>
        </p:spPr>
        <p:txBody>
          <a:bodyPr/>
          <a:lstStyle/>
          <a:p>
            <a:r>
              <a:rPr lang="ka-GE" sz="4800" dirty="0"/>
              <a:t>პროგრამის მიზნები</a:t>
            </a:r>
            <a:endParaRPr lang="en-US" sz="4800" dirty="0"/>
          </a:p>
        </p:txBody>
      </p:sp>
      <p:sp>
        <p:nvSpPr>
          <p:cNvPr id="15" name="Rectangle: Rounded Corners 14">
            <a:extLst>
              <a:ext uri="{FF2B5EF4-FFF2-40B4-BE49-F238E27FC236}">
                <a16:creationId xmlns:a16="http://schemas.microsoft.com/office/drawing/2014/main" id="{C1467B97-D214-4194-9AE0-D2288AED9EFD}"/>
              </a:ext>
            </a:extLst>
          </p:cNvPr>
          <p:cNvSpPr/>
          <p:nvPr/>
        </p:nvSpPr>
        <p:spPr>
          <a:xfrm>
            <a:off x="599242" y="2074297"/>
            <a:ext cx="7945515" cy="1103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algn="just"/>
            <a:r>
              <a:rPr lang="ka-GE" sz="1400" dirty="0">
                <a:solidFill>
                  <a:schemeClr val="bg1"/>
                </a:solidFill>
              </a:rPr>
              <a:t>ხელი შეუწყოს დაინტერესებულ მხარეთა აქტიურ ჩართულობას და საერთო ცნების ჩამოყალიბებას იმის შესახებ, თუ როგორ ზეგავლენას ახდენს ციფრული ექსკლუზია და </a:t>
            </a:r>
            <a:r>
              <a:rPr lang="en-US" sz="1400" dirty="0">
                <a:solidFill>
                  <a:schemeClr val="bg1"/>
                </a:solidFill>
              </a:rPr>
              <a:t>TFGBV </a:t>
            </a:r>
            <a:r>
              <a:rPr lang="ka-GE" sz="1400" dirty="0">
                <a:solidFill>
                  <a:schemeClr val="bg1"/>
                </a:solidFill>
              </a:rPr>
              <a:t>ციფრულ ეკონომიკაზე და შესაბამისად, მის უსაფრთხოებაზე;</a:t>
            </a:r>
            <a:endParaRPr lang="en-US" sz="1400" dirty="0">
              <a:solidFill>
                <a:schemeClr val="bg1"/>
              </a:solidFill>
            </a:endParaRPr>
          </a:p>
        </p:txBody>
      </p:sp>
      <p:sp>
        <p:nvSpPr>
          <p:cNvPr id="18" name="Rectangle: Rounded Corners 17">
            <a:extLst>
              <a:ext uri="{FF2B5EF4-FFF2-40B4-BE49-F238E27FC236}">
                <a16:creationId xmlns:a16="http://schemas.microsoft.com/office/drawing/2014/main" id="{9959C9AC-EF88-427B-B089-865439982CBE}"/>
              </a:ext>
            </a:extLst>
          </p:cNvPr>
          <p:cNvSpPr/>
          <p:nvPr/>
        </p:nvSpPr>
        <p:spPr>
          <a:xfrm>
            <a:off x="636106" y="3352800"/>
            <a:ext cx="7945515" cy="1103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algn="just"/>
            <a:r>
              <a:rPr lang="ka-GE" sz="1400" dirty="0">
                <a:solidFill>
                  <a:schemeClr val="bg1"/>
                </a:solidFill>
              </a:rPr>
              <a:t>ქალები ბიზნესში, მეწარმეები, მცირე და საშუალო ბიზნესი აღჭურვოს ცოდნითა და უნარებით და მისცეს შესაძლებლობა  იმუშაონ უსაფრთხო  ინკლუზიურ ციფრულ ბიზნეს გარემოში;</a:t>
            </a:r>
            <a:endParaRPr lang="en-US" sz="1400" dirty="0">
              <a:solidFill>
                <a:schemeClr val="bg1"/>
              </a:solidFill>
            </a:endParaRPr>
          </a:p>
        </p:txBody>
      </p:sp>
      <p:sp>
        <p:nvSpPr>
          <p:cNvPr id="19" name="Rectangle: Rounded Corners 18">
            <a:extLst>
              <a:ext uri="{FF2B5EF4-FFF2-40B4-BE49-F238E27FC236}">
                <a16:creationId xmlns:a16="http://schemas.microsoft.com/office/drawing/2014/main" id="{388B31F1-0519-4128-AA43-CB58AC4234EE}"/>
              </a:ext>
            </a:extLst>
          </p:cNvPr>
          <p:cNvSpPr/>
          <p:nvPr/>
        </p:nvSpPr>
        <p:spPr>
          <a:xfrm>
            <a:off x="599240" y="4540474"/>
            <a:ext cx="7945515" cy="1103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algn="just"/>
            <a:r>
              <a:rPr lang="ka-GE" sz="1400" dirty="0">
                <a:solidFill>
                  <a:schemeClr val="bg1"/>
                </a:solidFill>
              </a:rPr>
              <a:t>ეროვნული/რეგიონული მმართველი ორგანოები და კერძო </a:t>
            </a:r>
            <a:r>
              <a:rPr lang="ka-GE" sz="1400">
                <a:solidFill>
                  <a:schemeClr val="bg1"/>
                </a:solidFill>
              </a:rPr>
              <a:t>კომპანიები ანხორციელებენ </a:t>
            </a:r>
            <a:r>
              <a:rPr lang="ka-GE" sz="1400" dirty="0">
                <a:solidFill>
                  <a:schemeClr val="bg1"/>
                </a:solidFill>
              </a:rPr>
              <a:t>ონლაინ </a:t>
            </a:r>
            <a:r>
              <a:rPr lang="en-US" sz="1400" dirty="0">
                <a:solidFill>
                  <a:schemeClr val="bg1"/>
                </a:solidFill>
              </a:rPr>
              <a:t>TFGBV</a:t>
            </a:r>
            <a:r>
              <a:rPr lang="ka-GE" sz="1400" dirty="0">
                <a:solidFill>
                  <a:schemeClr val="bg1"/>
                </a:solidFill>
              </a:rPr>
              <a:t>-ის</a:t>
            </a:r>
            <a:r>
              <a:rPr lang="en-US" sz="1400" dirty="0">
                <a:solidFill>
                  <a:schemeClr val="bg1"/>
                </a:solidFill>
              </a:rPr>
              <a:t> </a:t>
            </a:r>
            <a:r>
              <a:rPr lang="ka-GE" sz="1400" dirty="0">
                <a:solidFill>
                  <a:schemeClr val="bg1"/>
                </a:solidFill>
              </a:rPr>
              <a:t>და სექსუალური შევიწროების შესაბამის პოლიტიკას ქალებისთვის ხელსაყრელი გარემოს გასაუმჯობესებლად.</a:t>
            </a:r>
          </a:p>
        </p:txBody>
      </p:sp>
      <p:cxnSp>
        <p:nvCxnSpPr>
          <p:cNvPr id="20" name="Straight Connector 19">
            <a:extLst>
              <a:ext uri="{FF2B5EF4-FFF2-40B4-BE49-F238E27FC236}">
                <a16:creationId xmlns:a16="http://schemas.microsoft.com/office/drawing/2014/main" id="{E64B52C7-FC44-467D-A45A-A60A538E8043}"/>
              </a:ext>
            </a:extLst>
          </p:cNvPr>
          <p:cNvCxnSpPr>
            <a:cxnSpLocks/>
          </p:cNvCxnSpPr>
          <p:nvPr/>
        </p:nvCxnSpPr>
        <p:spPr>
          <a:xfrm>
            <a:off x="714652" y="1441888"/>
            <a:ext cx="508986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40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F6765-C62A-4792-A64B-A851D33A70DC}"/>
              </a:ext>
            </a:extLst>
          </p:cNvPr>
          <p:cNvSpPr>
            <a:spLocks noGrp="1"/>
          </p:cNvSpPr>
          <p:nvPr>
            <p:ph type="title"/>
          </p:nvPr>
        </p:nvSpPr>
        <p:spPr>
          <a:xfrm>
            <a:off x="2200528" y="407619"/>
            <a:ext cx="4742942" cy="492443"/>
          </a:xfrm>
        </p:spPr>
        <p:txBody>
          <a:bodyPr/>
          <a:lstStyle/>
          <a:p>
            <a:pPr algn="ctr"/>
            <a:r>
              <a:rPr lang="ka-GE" dirty="0"/>
              <a:t>ცუდი ბოტები</a:t>
            </a:r>
            <a:endParaRPr lang="en-US" dirty="0"/>
          </a:p>
        </p:txBody>
      </p:sp>
      <p:pic>
        <p:nvPicPr>
          <p:cNvPr id="1026" name="Picture 2" descr="Bad Bots: What They Are and How to Fight Them - Security Boulevard">
            <a:extLst>
              <a:ext uri="{FF2B5EF4-FFF2-40B4-BE49-F238E27FC236}">
                <a16:creationId xmlns:a16="http://schemas.microsoft.com/office/drawing/2014/main" id="{6E30E14B-8237-48AA-BB8D-49A080876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1228725"/>
            <a:ext cx="741045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517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2348A-2AD8-4DE4-BE57-9B2063E3F87D}"/>
              </a:ext>
            </a:extLst>
          </p:cNvPr>
          <p:cNvSpPr>
            <a:spLocks noGrp="1"/>
          </p:cNvSpPr>
          <p:nvPr>
            <p:ph type="title"/>
          </p:nvPr>
        </p:nvSpPr>
        <p:spPr>
          <a:xfrm>
            <a:off x="2200528" y="407619"/>
            <a:ext cx="4742942" cy="492443"/>
          </a:xfrm>
        </p:spPr>
        <p:txBody>
          <a:bodyPr/>
          <a:lstStyle/>
          <a:p>
            <a:pPr algn="ctr"/>
            <a:r>
              <a:rPr lang="ka-GE" dirty="0"/>
              <a:t>კიბერ თავდასხმები</a:t>
            </a:r>
            <a:endParaRPr lang="en-US" dirty="0"/>
          </a:p>
        </p:txBody>
      </p:sp>
      <p:sp>
        <p:nvSpPr>
          <p:cNvPr id="3" name="Text Placeholder 2">
            <a:extLst>
              <a:ext uri="{FF2B5EF4-FFF2-40B4-BE49-F238E27FC236}">
                <a16:creationId xmlns:a16="http://schemas.microsoft.com/office/drawing/2014/main" id="{9667E7D2-5073-411C-B290-E4CDEA079E3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46835CDD-8EFE-4D6D-908C-591A05204EA3}"/>
              </a:ext>
            </a:extLst>
          </p:cNvPr>
          <p:cNvPicPr>
            <a:picLocks noChangeAspect="1"/>
          </p:cNvPicPr>
          <p:nvPr/>
        </p:nvPicPr>
        <p:blipFill>
          <a:blip r:embed="rId2"/>
          <a:stretch>
            <a:fillRect/>
          </a:stretch>
        </p:blipFill>
        <p:spPr>
          <a:xfrm>
            <a:off x="353964" y="1085647"/>
            <a:ext cx="8436071" cy="4686706"/>
          </a:xfrm>
          <a:prstGeom prst="rect">
            <a:avLst/>
          </a:prstGeom>
        </p:spPr>
      </p:pic>
    </p:spTree>
    <p:extLst>
      <p:ext uri="{BB962C8B-B14F-4D97-AF65-F5344CB8AC3E}">
        <p14:creationId xmlns:p14="http://schemas.microsoft.com/office/powerpoint/2010/main" val="2791204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0FA0-FC6E-49A1-AA59-7F80E01494E0}"/>
              </a:ext>
            </a:extLst>
          </p:cNvPr>
          <p:cNvSpPr>
            <a:spLocks noGrp="1"/>
          </p:cNvSpPr>
          <p:nvPr>
            <p:ph type="title"/>
          </p:nvPr>
        </p:nvSpPr>
        <p:spPr>
          <a:xfrm>
            <a:off x="2200528" y="407619"/>
            <a:ext cx="4742942" cy="492443"/>
          </a:xfrm>
        </p:spPr>
        <p:txBody>
          <a:bodyPr/>
          <a:lstStyle/>
          <a:p>
            <a:r>
              <a:rPr lang="en-US" dirty="0"/>
              <a:t>DDOS </a:t>
            </a:r>
            <a:r>
              <a:rPr lang="ka-GE" dirty="0"/>
              <a:t>თავდასხმები</a:t>
            </a:r>
            <a:endParaRPr lang="en-US" dirty="0"/>
          </a:p>
        </p:txBody>
      </p:sp>
      <p:pic>
        <p:nvPicPr>
          <p:cNvPr id="2052" name="Picture 4" descr="Cloud-Based DDoS Attack Platform - NimbusDDOS">
            <a:extLst>
              <a:ext uri="{FF2B5EF4-FFF2-40B4-BE49-F238E27FC236}">
                <a16:creationId xmlns:a16="http://schemas.microsoft.com/office/drawing/2014/main" id="{C39BCCA9-FDD6-425E-B8B7-8CAC8BEF233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189537" cy="541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951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1000" y="1148332"/>
            <a:ext cx="8333509" cy="5096908"/>
          </a:xfrm>
          <a:prstGeom prst="rect">
            <a:avLst/>
          </a:prstGeom>
        </p:spPr>
        <p:txBody>
          <a:bodyPr vert="horz" wrap="square" lIns="0" tIns="13335" rIns="0" bIns="0" rtlCol="0">
            <a:spAutoFit/>
          </a:bodyPr>
          <a:lstStyle/>
          <a:p>
            <a:pPr marL="355600" indent="-342900">
              <a:lnSpc>
                <a:spcPct val="100000"/>
              </a:lnSpc>
              <a:spcBef>
                <a:spcPts val="105"/>
              </a:spcBef>
              <a:buFont typeface="+mj-lt"/>
              <a:buAutoNum type="arabicPeriod"/>
            </a:pPr>
            <a:r>
              <a:rPr lang="en-US" sz="1400" b="0" i="0" u="none" strike="noStrike" baseline="0" dirty="0">
                <a:latin typeface="Calibri" panose="020F0502020204030204" pitchFamily="34" charset="0"/>
              </a:rPr>
              <a:t>UNFPA, 2021 “Technology-facilitated Gender-based Violence: Making All Spaces Safe”</a:t>
            </a:r>
          </a:p>
          <a:p>
            <a:pPr marL="355600" indent="-342900">
              <a:lnSpc>
                <a:spcPct val="100000"/>
              </a:lnSpc>
              <a:spcBef>
                <a:spcPts val="105"/>
              </a:spcBef>
              <a:buFont typeface="+mj-lt"/>
              <a:buAutoNum type="arabicPeriod"/>
            </a:pPr>
            <a:r>
              <a:rPr lang="en-US" sz="1400" b="0" i="0" u="none" strike="noStrike" baseline="0" dirty="0">
                <a:latin typeface="Calibri" panose="020F0502020204030204" pitchFamily="34" charset="0"/>
                <a:hlinkClick r:id="rId2"/>
              </a:rPr>
              <a:t>https://www.ictworks.org/technology-facilitated-gender-based-violence/</a:t>
            </a:r>
            <a:endParaRPr lang="en-US" sz="1400" b="0" i="0" u="none" strike="noStrike" baseline="0" dirty="0">
              <a:latin typeface="Calibri" panose="020F0502020204030204" pitchFamily="34" charset="0"/>
            </a:endParaRPr>
          </a:p>
          <a:p>
            <a:pPr marL="355600" indent="-342900">
              <a:lnSpc>
                <a:spcPct val="100000"/>
              </a:lnSpc>
              <a:spcBef>
                <a:spcPts val="105"/>
              </a:spcBef>
              <a:buFont typeface="+mj-lt"/>
              <a:buAutoNum type="arabicPeriod"/>
            </a:pPr>
            <a:r>
              <a:rPr lang="en-US" sz="1400" b="0" i="0" u="none" strike="noStrike" baseline="0" dirty="0">
                <a:latin typeface="Calibri" panose="020F0502020204030204" pitchFamily="34" charset="0"/>
                <a:hlinkClick r:id="rId3"/>
              </a:rPr>
              <a:t>https://digitalrightsfoundation.pk/wp-content/uploads/2020/06/Covid-19.pdf</a:t>
            </a:r>
            <a:endParaRPr lang="en-US" sz="1400" b="0" i="0" u="none" strike="noStrike" baseline="0" dirty="0">
              <a:latin typeface="Calibri" panose="020F0502020204030204" pitchFamily="34" charset="0"/>
            </a:endParaRPr>
          </a:p>
          <a:p>
            <a:pPr marL="355600" indent="-342900">
              <a:lnSpc>
                <a:spcPct val="100000"/>
              </a:lnSpc>
              <a:spcBef>
                <a:spcPts val="105"/>
              </a:spcBef>
              <a:buFont typeface="+mj-lt"/>
              <a:buAutoNum type="arabicPeriod"/>
            </a:pPr>
            <a:r>
              <a:rPr lang="en-US" sz="1400" b="0" i="0" u="none" strike="noStrike" baseline="0" dirty="0">
                <a:solidFill>
                  <a:srgbClr val="000000"/>
                </a:solidFill>
                <a:latin typeface="+mj-lt"/>
              </a:rPr>
              <a:t>GREVIO (Council of Europe Group of Experts on Action against Violence against Women and Domestic Violence) (2021), </a:t>
            </a:r>
            <a:r>
              <a:rPr lang="en-US" sz="1400" b="0" i="1" u="none" strike="noStrike" baseline="0" dirty="0">
                <a:solidFill>
                  <a:srgbClr val="000000"/>
                </a:solidFill>
                <a:latin typeface="+mj-lt"/>
              </a:rPr>
              <a:t>General Recommendation No1 on the digital dimension of violence against women</a:t>
            </a:r>
            <a:r>
              <a:rPr lang="en-US" sz="1400" b="0" i="0" u="none" strike="noStrike" baseline="0" dirty="0">
                <a:solidFill>
                  <a:srgbClr val="000000"/>
                </a:solidFill>
                <a:latin typeface="+mj-lt"/>
              </a:rPr>
              <a:t>, Council of Europe, Strasbourg, 20 October 2021 (</a:t>
            </a:r>
            <a:r>
              <a:rPr lang="en-US" sz="1400" b="0" i="0" u="none" strike="noStrike" baseline="0" dirty="0">
                <a:solidFill>
                  <a:srgbClr val="323C99"/>
                </a:solidFill>
                <a:latin typeface="+mj-lt"/>
              </a:rPr>
              <a:t>https://rm.coe.int/grevio-rec-no-on-digital-violence-against-women/1680a49147</a:t>
            </a:r>
            <a:r>
              <a:rPr lang="en-US" sz="1400" b="0" i="0" u="none" strike="noStrike" baseline="0" dirty="0">
                <a:solidFill>
                  <a:srgbClr val="000000"/>
                </a:solidFill>
                <a:latin typeface="+mj-lt"/>
              </a:rPr>
              <a:t>). </a:t>
            </a:r>
          </a:p>
          <a:p>
            <a:pPr marL="355600" indent="-342900">
              <a:lnSpc>
                <a:spcPct val="100000"/>
              </a:lnSpc>
              <a:spcBef>
                <a:spcPts val="105"/>
              </a:spcBef>
              <a:buFont typeface="+mj-lt"/>
              <a:buAutoNum type="arabicPeriod"/>
            </a:pPr>
            <a:r>
              <a:rPr lang="en-US" sz="1400" b="0" i="0" u="none" strike="noStrike" baseline="0" dirty="0">
                <a:solidFill>
                  <a:srgbClr val="000000"/>
                </a:solidFill>
                <a:latin typeface="+mj-lt"/>
              </a:rPr>
              <a:t>Van der Wilk, A. (2018), Cyber Violence and Hate Speech Online against Women, European Parliament, Policy Department for Citizens’ Rights and Constitutional Affairs, Brussels (https://www.europarl.europa.eu/RegData/etudes/STUD/2018/604979/IPOL_STU(2018)604979_EN.pdf).</a:t>
            </a:r>
          </a:p>
          <a:p>
            <a:pPr marL="355600" indent="-342900">
              <a:lnSpc>
                <a:spcPct val="100000"/>
              </a:lnSpc>
              <a:spcBef>
                <a:spcPts val="105"/>
              </a:spcBef>
              <a:buFont typeface="+mj-lt"/>
              <a:buAutoNum type="arabicPeriod"/>
            </a:pPr>
            <a:r>
              <a:rPr lang="en-US" sz="1400" b="0" i="0" u="none" strike="noStrike" baseline="0" dirty="0">
                <a:solidFill>
                  <a:srgbClr val="000000"/>
                </a:solidFill>
                <a:latin typeface="+mj-lt"/>
              </a:rPr>
              <a:t>3 </a:t>
            </a:r>
            <a:r>
              <a:rPr lang="en-US" sz="1400" b="0" i="0" u="none" strike="noStrike" baseline="0" dirty="0" err="1">
                <a:solidFill>
                  <a:srgbClr val="000000"/>
                </a:solidFill>
                <a:latin typeface="+mj-lt"/>
              </a:rPr>
              <a:t>Lomba</a:t>
            </a:r>
            <a:r>
              <a:rPr lang="en-US" sz="1400" b="0" i="0" u="none" strike="noStrike" baseline="0" dirty="0">
                <a:solidFill>
                  <a:srgbClr val="000000"/>
                </a:solidFill>
                <a:latin typeface="+mj-lt"/>
              </a:rPr>
              <a:t>, N., Navarra, C., and Fernandes, M. (2021), Combating Gender-based Violence: Cyber violence – European added value assessment, European Parliamentary Research Service, Brussels (</a:t>
            </a:r>
            <a:r>
              <a:rPr lang="en-US" sz="1400" b="0" i="0" u="none" strike="noStrike" baseline="0" dirty="0">
                <a:solidFill>
                  <a:srgbClr val="000000"/>
                </a:solidFill>
                <a:latin typeface="+mj-lt"/>
                <a:hlinkClick r:id="rId4"/>
              </a:rPr>
              <a:t>https://www.europarl.europa.eu/RegData/etudes/STUD/2021/662621/EPRS_STU(2021)662621_EN.pdf)</a:t>
            </a:r>
            <a:r>
              <a:rPr lang="en-US" sz="1400" b="0" i="0" u="none" strike="noStrike" baseline="0" dirty="0">
                <a:solidFill>
                  <a:srgbClr val="000000"/>
                </a:solidFill>
                <a:latin typeface="+mj-lt"/>
              </a:rPr>
              <a:t>.</a:t>
            </a:r>
            <a:endParaRPr lang="ka-GE" sz="1400" b="0" i="0" u="none" strike="noStrike" baseline="0" dirty="0">
              <a:solidFill>
                <a:srgbClr val="000000"/>
              </a:solidFill>
              <a:latin typeface="+mj-lt"/>
            </a:endParaRPr>
          </a:p>
          <a:p>
            <a:pPr marL="355600" indent="-342900">
              <a:lnSpc>
                <a:spcPct val="100000"/>
              </a:lnSpc>
              <a:spcBef>
                <a:spcPts val="105"/>
              </a:spcBef>
              <a:buFont typeface="+mj-lt"/>
              <a:buAutoNum type="arabicPeriod" startAt="7"/>
            </a:pPr>
            <a:r>
              <a:rPr lang="en-US" sz="1400" dirty="0">
                <a:solidFill>
                  <a:srgbClr val="000000"/>
                </a:solidFill>
              </a:rPr>
              <a:t>4 EIGE (European Institute for Gender Equality) (2020), Gender Equality Index Report, Vilnius https://eige.europa.eu/publications/gender-equality-index-2020-report).</a:t>
            </a:r>
          </a:p>
          <a:p>
            <a:pPr marL="355600" indent="-342900">
              <a:lnSpc>
                <a:spcPct val="100000"/>
              </a:lnSpc>
              <a:spcBef>
                <a:spcPts val="105"/>
              </a:spcBef>
              <a:buFont typeface="+mj-lt"/>
              <a:buAutoNum type="arabicPeriod" startAt="7"/>
            </a:pPr>
            <a:r>
              <a:rPr lang="en-US" sz="1400" dirty="0">
                <a:solidFill>
                  <a:srgbClr val="000000"/>
                </a:solidFill>
              </a:rPr>
              <a:t>5 GREVIO (Council of Europe Group of Experts on Action against Violence against Women and Domestic Violence) (2021), General Recommendation No1 on the digital dimension of violence against women, Council of Europe, Strasbourg, 20 October 2021 (https://rm.coe.int/grevio-rec-no-on-digital-violence-against-women/1680a49147).</a:t>
            </a:r>
          </a:p>
          <a:p>
            <a:pPr marL="355600" indent="-342900">
              <a:lnSpc>
                <a:spcPct val="100000"/>
              </a:lnSpc>
              <a:spcBef>
                <a:spcPts val="105"/>
              </a:spcBef>
              <a:buFont typeface="+mj-lt"/>
              <a:buAutoNum type="arabicPeriod" startAt="7"/>
            </a:pPr>
            <a:r>
              <a:rPr lang="en-US" sz="1400" dirty="0">
                <a:solidFill>
                  <a:srgbClr val="000000"/>
                </a:solidFill>
              </a:rPr>
              <a:t>6 EIGE (2018), Gender equality and digitalization in the European Union, Vilnius (</a:t>
            </a:r>
            <a:r>
              <a:rPr lang="en-US" sz="1400" dirty="0">
                <a:solidFill>
                  <a:srgbClr val="000000"/>
                </a:solidFill>
                <a:hlinkClick r:id="rId5"/>
              </a:rPr>
              <a:t>https://eige.europa.eu/publications/gender-equality-and-digitalisation-european-union</a:t>
            </a:r>
            <a:r>
              <a:rPr lang="en-US" sz="1400" dirty="0">
                <a:solidFill>
                  <a:srgbClr val="000000"/>
                </a:solidFill>
              </a:rPr>
              <a:t>).</a:t>
            </a:r>
          </a:p>
          <a:p>
            <a:pPr marL="355600" indent="-342900">
              <a:lnSpc>
                <a:spcPct val="100000"/>
              </a:lnSpc>
              <a:spcBef>
                <a:spcPts val="105"/>
              </a:spcBef>
              <a:buFont typeface="+mj-lt"/>
              <a:buAutoNum type="arabicPeriod" startAt="7"/>
            </a:pPr>
            <a:r>
              <a:rPr lang="en-US" sz="1400" dirty="0">
                <a:solidFill>
                  <a:srgbClr val="000000"/>
                </a:solidFill>
              </a:rPr>
              <a:t>https://millab.ge/ka/mil-resources/any/28/any/</a:t>
            </a:r>
            <a:endParaRPr lang="en-US" sz="1400" b="0" i="0" u="none" strike="noStrike" baseline="0" dirty="0">
              <a:latin typeface="+mj-lt"/>
            </a:endParaRPr>
          </a:p>
          <a:p>
            <a:pPr marL="12700">
              <a:lnSpc>
                <a:spcPct val="100000"/>
              </a:lnSpc>
              <a:spcBef>
                <a:spcPts val="105"/>
              </a:spcBef>
            </a:pPr>
            <a:endParaRPr sz="1400" dirty="0">
              <a:latin typeface="Arial"/>
              <a:cs typeface="Arial"/>
            </a:endParaRPr>
          </a:p>
        </p:txBody>
      </p:sp>
      <p:sp>
        <p:nvSpPr>
          <p:cNvPr id="3" name="object 3"/>
          <p:cNvSpPr txBox="1">
            <a:spLocks noGrp="1"/>
          </p:cNvSpPr>
          <p:nvPr>
            <p:ph type="title"/>
          </p:nvPr>
        </p:nvSpPr>
        <p:spPr>
          <a:xfrm>
            <a:off x="1219200" y="407619"/>
            <a:ext cx="5724270" cy="505908"/>
          </a:xfrm>
          <a:prstGeom prst="rect">
            <a:avLst/>
          </a:prstGeom>
        </p:spPr>
        <p:txBody>
          <a:bodyPr vert="horz" wrap="square" lIns="0" tIns="13335" rIns="0" bIns="0" rtlCol="0">
            <a:spAutoFit/>
          </a:bodyPr>
          <a:lstStyle/>
          <a:p>
            <a:pPr marL="236220">
              <a:lnSpc>
                <a:spcPct val="100000"/>
              </a:lnSpc>
              <a:spcBef>
                <a:spcPts val="105"/>
              </a:spcBef>
            </a:pPr>
            <a:r>
              <a:rPr lang="ka-GE" spc="80" dirty="0"/>
              <a:t>გამოყენებული წყაროები</a:t>
            </a:r>
            <a:endParaRPr spc="85" dirty="0"/>
          </a:p>
        </p:txBody>
      </p:sp>
    </p:spTree>
    <p:extLst>
      <p:ext uri="{BB962C8B-B14F-4D97-AF65-F5344CB8AC3E}">
        <p14:creationId xmlns:p14="http://schemas.microsoft.com/office/powerpoint/2010/main" val="3000062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40CAE-C4E0-4C88-A1A9-26832A1C750E}"/>
              </a:ext>
            </a:extLst>
          </p:cNvPr>
          <p:cNvSpPr txBox="1"/>
          <p:nvPr/>
        </p:nvSpPr>
        <p:spPr>
          <a:xfrm>
            <a:off x="1524000" y="4876800"/>
            <a:ext cx="4876800" cy="1077218"/>
          </a:xfrm>
          <a:prstGeom prst="rect">
            <a:avLst/>
          </a:prstGeom>
          <a:noFill/>
        </p:spPr>
        <p:txBody>
          <a:bodyPr wrap="square" rtlCol="0">
            <a:spAutoFit/>
          </a:bodyPr>
          <a:lstStyle/>
          <a:p>
            <a:pPr algn="ctr"/>
            <a:r>
              <a:rPr lang="ka-GE" sz="3200" b="1" dirty="0"/>
              <a:t>დიდი მადლობა </a:t>
            </a:r>
          </a:p>
          <a:p>
            <a:pPr algn="ctr"/>
            <a:r>
              <a:rPr lang="ka-GE" sz="3200" b="1" dirty="0"/>
              <a:t>ყურადღებისთვის!</a:t>
            </a:r>
            <a:endParaRPr lang="en-US" sz="3200" b="1" dirty="0"/>
          </a:p>
        </p:txBody>
      </p:sp>
      <p:pic>
        <p:nvPicPr>
          <p:cNvPr id="1028" name="Picture 4" descr="Anti-Bullying — Prenton Primary School">
            <a:extLst>
              <a:ext uri="{FF2B5EF4-FFF2-40B4-BE49-F238E27FC236}">
                <a16:creationId xmlns:a16="http://schemas.microsoft.com/office/drawing/2014/main" id="{E6C3D549-C354-4862-916A-230F8FBC8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61" y="533400"/>
            <a:ext cx="6019800" cy="400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54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0A9CA7-31A8-468B-A114-CF66B6F9C248}"/>
              </a:ext>
            </a:extLst>
          </p:cNvPr>
          <p:cNvPicPr>
            <a:picLocks noChangeAspect="1"/>
          </p:cNvPicPr>
          <p:nvPr/>
        </p:nvPicPr>
        <p:blipFill>
          <a:blip r:embed="rId2"/>
          <a:stretch>
            <a:fillRect/>
          </a:stretch>
        </p:blipFill>
        <p:spPr>
          <a:xfrm>
            <a:off x="762000" y="48112"/>
            <a:ext cx="6487079" cy="6437243"/>
          </a:xfrm>
          <a:prstGeom prst="rect">
            <a:avLst/>
          </a:prstGeom>
        </p:spPr>
      </p:pic>
      <p:sp>
        <p:nvSpPr>
          <p:cNvPr id="7" name="TextBox 6">
            <a:extLst>
              <a:ext uri="{FF2B5EF4-FFF2-40B4-BE49-F238E27FC236}">
                <a16:creationId xmlns:a16="http://schemas.microsoft.com/office/drawing/2014/main" id="{5C502B36-86DF-4A83-895F-93F044CB89AE}"/>
              </a:ext>
            </a:extLst>
          </p:cNvPr>
          <p:cNvSpPr txBox="1"/>
          <p:nvPr/>
        </p:nvSpPr>
        <p:spPr>
          <a:xfrm>
            <a:off x="152400" y="6485355"/>
            <a:ext cx="6705600" cy="369332"/>
          </a:xfrm>
          <a:prstGeom prst="rect">
            <a:avLst/>
          </a:prstGeom>
          <a:noFill/>
        </p:spPr>
        <p:txBody>
          <a:bodyPr wrap="square">
            <a:spAutoFit/>
          </a:bodyPr>
          <a:lstStyle/>
          <a:p>
            <a:r>
              <a:rPr lang="en-US" dirty="0"/>
              <a:t>https://ge.itstep.org/blog/what-is-sexting-and-online-grooming</a:t>
            </a:r>
          </a:p>
        </p:txBody>
      </p:sp>
    </p:spTree>
    <p:extLst>
      <p:ext uri="{BB962C8B-B14F-4D97-AF65-F5344CB8AC3E}">
        <p14:creationId xmlns:p14="http://schemas.microsoft.com/office/powerpoint/2010/main" val="2634110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6E1EC8-470B-4822-AA60-35337B9B7D7B}"/>
              </a:ext>
            </a:extLst>
          </p:cNvPr>
          <p:cNvPicPr>
            <a:picLocks noChangeAspect="1"/>
          </p:cNvPicPr>
          <p:nvPr/>
        </p:nvPicPr>
        <p:blipFill>
          <a:blip r:embed="rId2"/>
          <a:stretch>
            <a:fillRect/>
          </a:stretch>
        </p:blipFill>
        <p:spPr>
          <a:xfrm>
            <a:off x="76200" y="361819"/>
            <a:ext cx="7391400" cy="6627929"/>
          </a:xfrm>
          <a:prstGeom prst="rect">
            <a:avLst/>
          </a:prstGeom>
        </p:spPr>
      </p:pic>
    </p:spTree>
    <p:extLst>
      <p:ext uri="{BB962C8B-B14F-4D97-AF65-F5344CB8AC3E}">
        <p14:creationId xmlns:p14="http://schemas.microsoft.com/office/powerpoint/2010/main" val="280739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7F338B-ADE6-469D-9F76-D4BCF8C0AD98}"/>
              </a:ext>
            </a:extLst>
          </p:cNvPr>
          <p:cNvPicPr>
            <a:picLocks noChangeAspect="1"/>
          </p:cNvPicPr>
          <p:nvPr/>
        </p:nvPicPr>
        <p:blipFill>
          <a:blip r:embed="rId2"/>
          <a:stretch>
            <a:fillRect/>
          </a:stretch>
        </p:blipFill>
        <p:spPr>
          <a:xfrm>
            <a:off x="731187" y="293099"/>
            <a:ext cx="7041213" cy="5748926"/>
          </a:xfrm>
          <a:prstGeom prst="rect">
            <a:avLst/>
          </a:prstGeom>
        </p:spPr>
      </p:pic>
    </p:spTree>
    <p:extLst>
      <p:ext uri="{BB962C8B-B14F-4D97-AF65-F5344CB8AC3E}">
        <p14:creationId xmlns:p14="http://schemas.microsoft.com/office/powerpoint/2010/main" val="3394308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242BF-A4B4-43A4-B557-FC9D97D3BC10}"/>
              </a:ext>
            </a:extLst>
          </p:cNvPr>
          <p:cNvSpPr>
            <a:spLocks noGrp="1"/>
          </p:cNvSpPr>
          <p:nvPr>
            <p:ph type="body" idx="1"/>
          </p:nvPr>
        </p:nvSpPr>
        <p:spPr>
          <a:xfrm>
            <a:off x="138887" y="1524000"/>
            <a:ext cx="8866225" cy="4431983"/>
          </a:xfrm>
        </p:spPr>
        <p:txBody>
          <a:bodyPr/>
          <a:lstStyle/>
          <a:p>
            <a:pPr marL="285750" indent="-285750" algn="just">
              <a:buFont typeface="Wingdings" panose="05000000000000000000" pitchFamily="2" charset="2"/>
              <a:buChar char="q"/>
            </a:pPr>
            <a:r>
              <a:rPr lang="ka-GE" sz="1600" b="0" i="0" dirty="0">
                <a:effectLst/>
                <a:latin typeface="HelveticaNeueLTGEO55Roman"/>
              </a:rPr>
              <a:t>ტექნოლოგიებსა და გენდერული თანასწორობისთვის ინოვაციებს მიეძღვნა დღეს პარლამენტში კონფერენცია, სადაც ტექნოლოგიებში გოგონებისა და ქალების ჩართვის მიზნით განათლების აუცილებლობაზე ისაუბრეს. </a:t>
            </a:r>
          </a:p>
          <a:p>
            <a:pPr marL="285750" indent="-285750" algn="just">
              <a:buFont typeface="Wingdings" panose="05000000000000000000" pitchFamily="2" charset="2"/>
              <a:buChar char="q"/>
            </a:pPr>
            <a:endParaRPr lang="ka-GE" sz="1600" dirty="0">
              <a:latin typeface="HelveticaNeueLTGEO55Roman"/>
            </a:endParaRPr>
          </a:p>
          <a:p>
            <a:pPr marL="285750" indent="-285750" algn="just">
              <a:buFont typeface="Wingdings" panose="05000000000000000000" pitchFamily="2" charset="2"/>
              <a:buChar char="q"/>
            </a:pPr>
            <a:r>
              <a:rPr lang="ka-GE" sz="1600" b="0" i="0" dirty="0">
                <a:effectLst/>
                <a:latin typeface="HelveticaNeueLTGEO55Roman"/>
              </a:rPr>
              <a:t>ღონისძიების მონაწილეებმა საინფორმაციო და საკომუნიკაციო ტექნოლოგიების სფეროს ეკოსისტემასა და განათლების, დასაქმებისა და სამეწარმეო შესაძლებლობებზე იმსჯელეს. </a:t>
            </a:r>
          </a:p>
          <a:p>
            <a:pPr marL="285750" indent="-285750" algn="just">
              <a:buFont typeface="Wingdings" panose="05000000000000000000" pitchFamily="2" charset="2"/>
              <a:buChar char="q"/>
            </a:pPr>
            <a:endParaRPr lang="ka-GE" sz="1600" dirty="0">
              <a:latin typeface="HelveticaNeueLTGEO55Roman"/>
            </a:endParaRPr>
          </a:p>
          <a:p>
            <a:pPr marL="285750" indent="-285750" algn="just">
              <a:buFont typeface="Wingdings" panose="05000000000000000000" pitchFamily="2" charset="2"/>
              <a:buChar char="q"/>
            </a:pPr>
            <a:r>
              <a:rPr lang="ka-GE" sz="1600" b="0" i="0" dirty="0">
                <a:effectLst/>
                <a:latin typeface="HelveticaNeueLTGEO55Roman"/>
              </a:rPr>
              <a:t>ასევე, განიხილეს ამ მიმართულებით დაგეგმილი შემდგომი ქმედებები, რომლებიც ხელს შეუწყობს ტექნოლოგიების სფეროში ქალების მეტად ჩართვას.</a:t>
            </a:r>
          </a:p>
          <a:p>
            <a:pPr marL="285750" indent="-285750" algn="just">
              <a:buFont typeface="Wingdings" panose="05000000000000000000" pitchFamily="2" charset="2"/>
              <a:buChar char="q"/>
            </a:pPr>
            <a:endParaRPr lang="ka-GE" sz="1600" dirty="0">
              <a:latin typeface="HelveticaNeueLTGEO55Roman"/>
            </a:endParaRPr>
          </a:p>
          <a:p>
            <a:pPr marL="285750" indent="-285750" algn="just">
              <a:buFont typeface="Wingdings" panose="05000000000000000000" pitchFamily="2" charset="2"/>
              <a:buChar char="q"/>
            </a:pPr>
            <a:r>
              <a:rPr lang="ka-GE" sz="1600" b="0" i="0" dirty="0">
                <a:effectLst/>
                <a:latin typeface="HelveticaNeueLTGEO55Roman"/>
              </a:rPr>
              <a:t>კონფერენციაზე </a:t>
            </a:r>
            <a:r>
              <a:rPr lang="ka-GE" sz="1600" b="1" i="0" dirty="0">
                <a:effectLst/>
                <a:latin typeface="inherit"/>
              </a:rPr>
              <a:t>გენდერული თანასწორობის მუდმივმოქმედი საპარლამენტო საბჭოს</a:t>
            </a:r>
            <a:r>
              <a:rPr lang="ka-GE" sz="1600" b="0" i="0" dirty="0">
                <a:effectLst/>
                <a:latin typeface="HelveticaNeueLTGEO55Roman"/>
              </a:rPr>
              <a:t> თავმჯდომარე</a:t>
            </a:r>
            <a:r>
              <a:rPr lang="ka-GE" sz="1600" b="1" i="0" dirty="0">
                <a:effectLst/>
                <a:latin typeface="inherit"/>
              </a:rPr>
              <a:t> ნინო წილოსანმა</a:t>
            </a:r>
            <a:r>
              <a:rPr lang="ka-GE" sz="1600" b="0" i="0" dirty="0">
                <a:effectLst/>
                <a:latin typeface="HelveticaNeueLTGEO55Roman"/>
              </a:rPr>
              <a:t> აღნიშნა, რომ ტექნოლოგიები და ამ მიმართულებით ინოვაციები ეკონომიკის მზარდ და პრიორიტეტულ სფეროს წარმოადგენს, რომელშიც უმნიშვნელოვანესია ქალების თანაბარი მონაწილეობის ხელშეწყობა, ვინაიდან ჯერ კიდევ არსებობს მათთვის ისტორიულად შექმნილი ბარიერები და სირთულეები.</a:t>
            </a:r>
          </a:p>
          <a:p>
            <a:pPr marL="285750" indent="-285750" algn="just">
              <a:buFont typeface="Wingdings" panose="05000000000000000000" pitchFamily="2" charset="2"/>
              <a:buChar char="q"/>
            </a:pPr>
            <a:endParaRPr lang="ka-GE" sz="1600" b="0" i="0" dirty="0">
              <a:effectLst/>
              <a:latin typeface="HelveticaNeueLTGEO55Roman"/>
            </a:endParaRPr>
          </a:p>
          <a:p>
            <a:pPr algn="just"/>
            <a:endParaRPr lang="ka-GE" sz="1600" dirty="0">
              <a:latin typeface="HelveticaNeueLTGEO55Roman"/>
            </a:endParaRPr>
          </a:p>
          <a:p>
            <a:pPr algn="just"/>
            <a:endParaRPr lang="en-US" sz="1600" dirty="0"/>
          </a:p>
        </p:txBody>
      </p:sp>
      <p:pic>
        <p:nvPicPr>
          <p:cNvPr id="5" name="Picture 4">
            <a:extLst>
              <a:ext uri="{FF2B5EF4-FFF2-40B4-BE49-F238E27FC236}">
                <a16:creationId xmlns:a16="http://schemas.microsoft.com/office/drawing/2014/main" id="{16DA9666-76F0-4D67-BC43-9DE9B9D7A7EE}"/>
              </a:ext>
            </a:extLst>
          </p:cNvPr>
          <p:cNvPicPr>
            <a:picLocks noChangeAspect="1"/>
          </p:cNvPicPr>
          <p:nvPr/>
        </p:nvPicPr>
        <p:blipFill>
          <a:blip r:embed="rId2"/>
          <a:stretch>
            <a:fillRect/>
          </a:stretch>
        </p:blipFill>
        <p:spPr>
          <a:xfrm>
            <a:off x="685800" y="130148"/>
            <a:ext cx="7445385" cy="998307"/>
          </a:xfrm>
          <a:prstGeom prst="rect">
            <a:avLst/>
          </a:prstGeom>
        </p:spPr>
      </p:pic>
    </p:spTree>
    <p:extLst>
      <p:ext uri="{BB962C8B-B14F-4D97-AF65-F5344CB8AC3E}">
        <p14:creationId xmlns:p14="http://schemas.microsoft.com/office/powerpoint/2010/main" val="224344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B7BB-6729-4A3C-B7F5-A7F806BE037F}"/>
              </a:ext>
            </a:extLst>
          </p:cNvPr>
          <p:cNvSpPr>
            <a:spLocks noGrp="1"/>
          </p:cNvSpPr>
          <p:nvPr>
            <p:ph type="title"/>
          </p:nvPr>
        </p:nvSpPr>
        <p:spPr>
          <a:xfrm>
            <a:off x="1752600" y="87300"/>
            <a:ext cx="6714872" cy="738664"/>
          </a:xfrm>
        </p:spPr>
        <p:txBody>
          <a:bodyPr/>
          <a:lstStyle/>
          <a:p>
            <a:r>
              <a:rPr lang="ka-GE" sz="2400" spc="85" dirty="0">
                <a:latin typeface="+mn-lt"/>
              </a:rPr>
              <a:t>რა არის</a:t>
            </a:r>
            <a:r>
              <a:rPr lang="en-US" sz="2400" spc="85" dirty="0">
                <a:latin typeface="+mn-lt"/>
              </a:rPr>
              <a:t> </a:t>
            </a:r>
            <a:r>
              <a:rPr lang="ka-GE" sz="2400" spc="85" dirty="0">
                <a:latin typeface="+mn-lt"/>
              </a:rPr>
              <a:t>ტექნოლოგიებზე დაფუძნებული გენდერული ნიშნით ძალადობა</a:t>
            </a:r>
            <a:r>
              <a:rPr lang="en-US" sz="2400" spc="85" dirty="0">
                <a:latin typeface="+mn-lt"/>
              </a:rPr>
              <a:t>TFGBV</a:t>
            </a:r>
            <a:r>
              <a:rPr lang="ka-GE" sz="2400" spc="85" dirty="0">
                <a:latin typeface="+mn-lt"/>
              </a:rPr>
              <a:t> </a:t>
            </a:r>
            <a:r>
              <a:rPr lang="en-US" sz="2400" spc="85" dirty="0">
                <a:latin typeface="+mn-lt"/>
              </a:rPr>
              <a:t>?</a:t>
            </a:r>
            <a:endParaRPr lang="en-US" sz="2400" dirty="0">
              <a:latin typeface="+mn-lt"/>
            </a:endParaRPr>
          </a:p>
        </p:txBody>
      </p:sp>
      <p:sp>
        <p:nvSpPr>
          <p:cNvPr id="3" name="Content Placeholder 2">
            <a:extLst>
              <a:ext uri="{FF2B5EF4-FFF2-40B4-BE49-F238E27FC236}">
                <a16:creationId xmlns:a16="http://schemas.microsoft.com/office/drawing/2014/main" id="{6AAE6A95-B66B-4789-8D69-512180618B8B}"/>
              </a:ext>
            </a:extLst>
          </p:cNvPr>
          <p:cNvSpPr>
            <a:spLocks noGrp="1"/>
          </p:cNvSpPr>
          <p:nvPr>
            <p:ph sz="half" idx="2"/>
          </p:nvPr>
        </p:nvSpPr>
        <p:spPr>
          <a:xfrm>
            <a:off x="457200" y="1981200"/>
            <a:ext cx="3977640" cy="2554545"/>
          </a:xfrm>
        </p:spPr>
        <p:txBody>
          <a:bodyPr/>
          <a:lstStyle/>
          <a:p>
            <a:pPr marL="12700" algn="just">
              <a:lnSpc>
                <a:spcPct val="100000"/>
              </a:lnSpc>
            </a:pPr>
            <a:r>
              <a:rPr lang="en-US" sz="1600" b="1" spc="-5" dirty="0">
                <a:cs typeface="Arial"/>
              </a:rPr>
              <a:t>TFGBV</a:t>
            </a:r>
            <a:r>
              <a:rPr lang="ka-GE" sz="1600" b="1" spc="-5" dirty="0">
                <a:cs typeface="Arial"/>
              </a:rPr>
              <a:t>-ის განმარტება</a:t>
            </a:r>
            <a:r>
              <a:rPr lang="en-US" sz="1600" b="1" spc="-5" dirty="0">
                <a:cs typeface="Arial"/>
              </a:rPr>
              <a:t> UNFPA</a:t>
            </a:r>
            <a:r>
              <a:rPr lang="ka-GE" sz="1600" b="1" spc="-5" dirty="0">
                <a:cs typeface="Arial"/>
              </a:rPr>
              <a:t>-ის მიერ</a:t>
            </a:r>
            <a:r>
              <a:rPr lang="en-US" sz="1600" b="1" spc="-5" dirty="0">
                <a:cs typeface="Arial"/>
              </a:rPr>
              <a:t>!</a:t>
            </a:r>
            <a:endParaRPr lang="en-US" sz="1600" dirty="0">
              <a:cs typeface="Arial"/>
            </a:endParaRPr>
          </a:p>
          <a:p>
            <a:pPr>
              <a:lnSpc>
                <a:spcPct val="100000"/>
              </a:lnSpc>
            </a:pPr>
            <a:endParaRPr lang="en-US" sz="2000" dirty="0">
              <a:cs typeface="Arial"/>
            </a:endParaRPr>
          </a:p>
          <a:p>
            <a:pPr marL="12700" marR="5080" algn="just">
              <a:lnSpc>
                <a:spcPct val="100000"/>
              </a:lnSpc>
            </a:pPr>
            <a:r>
              <a:rPr lang="en-US" sz="1600" spc="-10" dirty="0">
                <a:cs typeface="Arial"/>
              </a:rPr>
              <a:t>TFGBV </a:t>
            </a:r>
            <a:r>
              <a:rPr lang="ka-GE" sz="1600" spc="-10" dirty="0">
                <a:cs typeface="Arial"/>
              </a:rPr>
              <a:t>არის ძალადობრივი აქტი კონკრეტული პირის თუ პირების მიმართ, ჩადენილი ან განხორციელებული ერთი ან მეტი პირის მიერ საინფორმაციო და საკომუნიკაციო ტექნოლოგიების ასევე ციფრული მედიის სრული თუ ნაწილობრივი გამოყენებით.</a:t>
            </a:r>
          </a:p>
          <a:p>
            <a:endParaRPr lang="en-US" dirty="0"/>
          </a:p>
        </p:txBody>
      </p:sp>
      <p:pic>
        <p:nvPicPr>
          <p:cNvPr id="5" name="Picture 4">
            <a:extLst>
              <a:ext uri="{FF2B5EF4-FFF2-40B4-BE49-F238E27FC236}">
                <a16:creationId xmlns:a16="http://schemas.microsoft.com/office/drawing/2014/main" id="{990B90C2-279A-4D1B-BA8D-081C72FA8322}"/>
              </a:ext>
            </a:extLst>
          </p:cNvPr>
          <p:cNvPicPr>
            <a:picLocks noChangeAspect="1"/>
          </p:cNvPicPr>
          <p:nvPr/>
        </p:nvPicPr>
        <p:blipFill>
          <a:blip r:embed="rId2"/>
          <a:stretch>
            <a:fillRect/>
          </a:stretch>
        </p:blipFill>
        <p:spPr>
          <a:xfrm>
            <a:off x="4977328" y="1229043"/>
            <a:ext cx="3716098" cy="4399914"/>
          </a:xfrm>
          <a:prstGeom prst="rect">
            <a:avLst/>
          </a:prstGeom>
        </p:spPr>
      </p:pic>
      <p:sp>
        <p:nvSpPr>
          <p:cNvPr id="9" name="TextBox 8">
            <a:extLst>
              <a:ext uri="{FF2B5EF4-FFF2-40B4-BE49-F238E27FC236}">
                <a16:creationId xmlns:a16="http://schemas.microsoft.com/office/drawing/2014/main" id="{872CBD53-FD29-4911-955E-32371EBDAEBA}"/>
              </a:ext>
            </a:extLst>
          </p:cNvPr>
          <p:cNvSpPr txBox="1"/>
          <p:nvPr/>
        </p:nvSpPr>
        <p:spPr>
          <a:xfrm>
            <a:off x="160020" y="6107553"/>
            <a:ext cx="4572000" cy="369332"/>
          </a:xfrm>
          <a:prstGeom prst="rect">
            <a:avLst/>
          </a:prstGeom>
          <a:noFill/>
        </p:spPr>
        <p:txBody>
          <a:bodyPr wrap="square">
            <a:spAutoFit/>
          </a:bodyPr>
          <a:lstStyle/>
          <a:p>
            <a:r>
              <a:rPr lang="en-US" sz="1800" b="1" spc="-5">
                <a:cs typeface="Arial"/>
              </a:rPr>
              <a:t>UNFPA </a:t>
            </a:r>
            <a:r>
              <a:rPr lang="en-US" sz="1800" b="1" spc="-5" dirty="0">
                <a:cs typeface="Arial"/>
              </a:rPr>
              <a:t>- </a:t>
            </a:r>
            <a:r>
              <a:rPr lang="ka-GE" b="0" i="0" dirty="0">
                <a:solidFill>
                  <a:srgbClr val="585858"/>
                </a:solidFill>
                <a:effectLst/>
              </a:rPr>
              <a:t>გაეროს მოსახლეობის ფონდი</a:t>
            </a:r>
            <a:endParaRPr lang="en-US" dirty="0"/>
          </a:p>
        </p:txBody>
      </p:sp>
    </p:spTree>
    <p:extLst>
      <p:ext uri="{BB962C8B-B14F-4D97-AF65-F5344CB8AC3E}">
        <p14:creationId xmlns:p14="http://schemas.microsoft.com/office/powerpoint/2010/main" val="1556697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0D2A-D2D3-4FD5-BF09-999EB552080B}"/>
              </a:ext>
            </a:extLst>
          </p:cNvPr>
          <p:cNvSpPr>
            <a:spLocks noGrp="1"/>
          </p:cNvSpPr>
          <p:nvPr>
            <p:ph type="title"/>
          </p:nvPr>
        </p:nvSpPr>
        <p:spPr>
          <a:xfrm>
            <a:off x="1600200" y="152400"/>
            <a:ext cx="6181472" cy="738664"/>
          </a:xfrm>
        </p:spPr>
        <p:txBody>
          <a:bodyPr/>
          <a:lstStyle/>
          <a:p>
            <a:pPr algn="ctr"/>
            <a:r>
              <a:rPr lang="ka-GE" sz="2400" dirty="0"/>
              <a:t>როგორ გამოიყურება </a:t>
            </a:r>
            <a:r>
              <a:rPr lang="en-US" sz="2400" dirty="0"/>
              <a:t>TFGBV </a:t>
            </a:r>
            <a:r>
              <a:rPr lang="ka-GE" sz="2400" dirty="0"/>
              <a:t>რეალურ ცხოვრებაში?</a:t>
            </a:r>
            <a:endParaRPr lang="en-US" sz="2400" dirty="0"/>
          </a:p>
        </p:txBody>
      </p:sp>
      <p:sp>
        <p:nvSpPr>
          <p:cNvPr id="3" name="Text Placeholder 2">
            <a:extLst>
              <a:ext uri="{FF2B5EF4-FFF2-40B4-BE49-F238E27FC236}">
                <a16:creationId xmlns:a16="http://schemas.microsoft.com/office/drawing/2014/main" id="{57701C66-DABF-4F89-82E4-4F96972CE47A}"/>
              </a:ext>
            </a:extLst>
          </p:cNvPr>
          <p:cNvSpPr>
            <a:spLocks noGrp="1"/>
          </p:cNvSpPr>
          <p:nvPr>
            <p:ph type="body" idx="1"/>
          </p:nvPr>
        </p:nvSpPr>
        <p:spPr>
          <a:xfrm>
            <a:off x="111562" y="990600"/>
            <a:ext cx="5298638" cy="5601533"/>
          </a:xfrm>
        </p:spPr>
        <p:txBody>
          <a:bodyPr/>
          <a:lstStyle/>
          <a:p>
            <a:pPr algn="just"/>
            <a:r>
              <a:rPr lang="en-US" sz="1400" dirty="0"/>
              <a:t>TFGBV </a:t>
            </a:r>
            <a:r>
              <a:rPr lang="ka-GE" sz="1400" dirty="0"/>
              <a:t>შეიძლება განხორციელდეს ახალი ან ძველი ტექნოლოგიების გამოყენებით, მაგრამ ახალი მეთოდებით. ქალთა მიმართ ძალადობა მუდმივად ვითარდება და გვმართებს ვიყოთ ფხიზლად. </a:t>
            </a:r>
          </a:p>
          <a:p>
            <a:pPr algn="just"/>
            <a:endParaRPr lang="ka-GE" sz="1400" dirty="0"/>
          </a:p>
          <a:p>
            <a:pPr algn="just"/>
            <a:r>
              <a:rPr lang="en-US" sz="1400" dirty="0"/>
              <a:t>TFGBV-</a:t>
            </a:r>
            <a:r>
              <a:rPr lang="ka-GE" sz="1400" dirty="0"/>
              <a:t>ის მრავალი ფორმა არსებობს, მათ შორის აღსანიშნავია:</a:t>
            </a:r>
          </a:p>
          <a:p>
            <a:pPr algn="just"/>
            <a:endParaRPr lang="ka-GE" sz="1400" dirty="0"/>
          </a:p>
          <a:p>
            <a:endParaRPr lang="en-US" sz="1400" dirty="0"/>
          </a:p>
          <a:p>
            <a:pPr marL="571500" indent="-285750">
              <a:buFont typeface="Wingdings" panose="05000000000000000000" pitchFamily="2" charset="2"/>
              <a:buChar char="ü"/>
            </a:pPr>
            <a:r>
              <a:rPr lang="ka-GE" sz="1200" dirty="0"/>
              <a:t>ონლაინ გენდერული და სექსუალური შევიწროება;</a:t>
            </a:r>
            <a:endParaRPr lang="en-US" sz="1200" dirty="0"/>
          </a:p>
          <a:p>
            <a:pPr marL="571500" indent="-285750">
              <a:buFont typeface="Wingdings" panose="05000000000000000000" pitchFamily="2" charset="2"/>
              <a:buChar char="ü"/>
            </a:pPr>
            <a:r>
              <a:rPr lang="ka-GE" sz="1200" dirty="0"/>
              <a:t>კიბერსტალკინგი ანუ კიბერადევნება</a:t>
            </a:r>
            <a:r>
              <a:rPr lang="en-US" sz="1200" dirty="0"/>
              <a:t>;</a:t>
            </a:r>
          </a:p>
          <a:p>
            <a:pPr marL="571500" indent="-285750">
              <a:buFont typeface="Wingdings" panose="05000000000000000000" pitchFamily="2" charset="2"/>
              <a:buChar char="ü"/>
            </a:pPr>
            <a:r>
              <a:rPr lang="ka-GE" sz="1200" dirty="0"/>
              <a:t>გამოსახულებების ბოროტად გამოყენება, ღრმა ფეიკები ან გენიტალიების არასასურველი გამოსახულებების სხვა პირისთვის გაგზავნა;</a:t>
            </a:r>
          </a:p>
          <a:p>
            <a:pPr marL="571500" indent="-285750">
              <a:buFont typeface="Wingdings" panose="05000000000000000000" pitchFamily="2" charset="2"/>
              <a:buChar char="ü"/>
            </a:pPr>
            <a:r>
              <a:rPr lang="ka-GE" sz="1200" dirty="0"/>
              <a:t>სექსუალური ძალადობა ტექნოლოგიების გამოყენებით ანუ სექსტორაცია (შანტაჟი სექსუალური ინფორმაციის, ფოტოების ან ვიდეოების გამოქვეყნების მუქარით), ონლაინ გრუმინგი სექსუალური ძალადობის მიზნით;</a:t>
            </a:r>
          </a:p>
          <a:p>
            <a:pPr marL="571500" indent="-285750">
              <a:buFont typeface="Wingdings" panose="05000000000000000000" pitchFamily="2" charset="2"/>
              <a:buChar char="ü"/>
            </a:pPr>
            <a:r>
              <a:rPr lang="ka-GE" sz="1200" dirty="0"/>
              <a:t>დოქსინგი (პირადი ინფორმაციის გამოქვეყნება);</a:t>
            </a:r>
          </a:p>
          <a:p>
            <a:pPr marL="571500" indent="-285750">
              <a:buFont typeface="Wingdings" panose="05000000000000000000" pitchFamily="2" charset="2"/>
              <a:buChar char="ü"/>
            </a:pPr>
            <a:r>
              <a:rPr lang="ka-GE" sz="1200" dirty="0"/>
              <a:t>დაჰაკვა - ადამიანების მანიპულირება</a:t>
            </a:r>
            <a:r>
              <a:rPr lang="en-US" sz="1200" dirty="0"/>
              <a:t>;</a:t>
            </a:r>
            <a:endParaRPr lang="ka-GE" sz="1200" dirty="0"/>
          </a:p>
          <a:p>
            <a:pPr marL="571500" indent="-285750">
              <a:buFont typeface="Wingdings" panose="05000000000000000000" pitchFamily="2" charset="2"/>
              <a:buChar char="ü"/>
            </a:pPr>
            <a:r>
              <a:rPr lang="ka-GE" sz="1200" dirty="0"/>
              <a:t>იმიტაცია;</a:t>
            </a:r>
          </a:p>
          <a:p>
            <a:pPr marL="571500" indent="-285750">
              <a:buFont typeface="Wingdings" panose="05000000000000000000" pitchFamily="2" charset="2"/>
              <a:buChar char="ü"/>
            </a:pPr>
            <a:r>
              <a:rPr lang="ka-GE" sz="1200" dirty="0"/>
              <a:t>სამიზნეების ძიება და ტექნოლოგიის გამოყენება გადარჩენილების მოსაძებნად ძალადობის განსახორციელებლად;</a:t>
            </a:r>
          </a:p>
          <a:p>
            <a:pPr marL="571500" indent="-285750">
              <a:buFont typeface="Wingdings" panose="05000000000000000000" pitchFamily="2" charset="2"/>
              <a:buChar char="ü"/>
            </a:pPr>
            <a:r>
              <a:rPr lang="ka-GE" sz="1200" dirty="0"/>
              <a:t>სიძულვილის ენა</a:t>
            </a:r>
            <a:r>
              <a:rPr lang="en-US" sz="1200" dirty="0"/>
              <a:t> - </a:t>
            </a:r>
            <a:r>
              <a:rPr lang="ka-GE" sz="1200" dirty="0"/>
              <a:t>მოიაზრებს გამოხატვის ყველა ფორმას, რომელიც ხელს უწყობს, პროვოცირებას უწევს, ან ამართლებს ქსენოფობიას, რასობრივ შუღლს, ანტისემიტიზმს, შეუწყნარებლობას.</a:t>
            </a:r>
          </a:p>
          <a:p>
            <a:pPr marL="571500" indent="-285750">
              <a:buFont typeface="Wingdings" panose="05000000000000000000" pitchFamily="2" charset="2"/>
              <a:buChar char="ü"/>
            </a:pPr>
            <a:r>
              <a:rPr lang="ka-GE" sz="1200" dirty="0"/>
              <a:t>ცილისწამება;</a:t>
            </a:r>
          </a:p>
          <a:p>
            <a:pPr marL="571500" indent="-285750">
              <a:buFont typeface="Wingdings" panose="05000000000000000000" pitchFamily="2" charset="2"/>
              <a:buChar char="ü"/>
            </a:pPr>
            <a:r>
              <a:rPr lang="ka-GE" sz="1200" dirty="0"/>
              <a:t>გადარჩენილების ტექნოლოგიებთან წვდომის შეზღუდვა ან კონტროლი.</a:t>
            </a:r>
            <a:endParaRPr lang="en-US" sz="1200" dirty="0"/>
          </a:p>
        </p:txBody>
      </p:sp>
      <p:pic>
        <p:nvPicPr>
          <p:cNvPr id="5" name="Picture 2" descr="Online gender-based violence: implications of tackling it within the  framework of gender-based violence circuits – IDEES">
            <a:extLst>
              <a:ext uri="{FF2B5EF4-FFF2-40B4-BE49-F238E27FC236}">
                <a16:creationId xmlns:a16="http://schemas.microsoft.com/office/drawing/2014/main" id="{EC6D386C-2B6B-4299-B55A-5617EE096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00266">
            <a:off x="5606802" y="1219199"/>
            <a:ext cx="3308598" cy="13234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lobal attention to Technology-Facilitated Gender-Based Violence (TFGBV): Feminist Perspectives | GenderIT.org">
            <a:extLst>
              <a:ext uri="{FF2B5EF4-FFF2-40B4-BE49-F238E27FC236}">
                <a16:creationId xmlns:a16="http://schemas.microsoft.com/office/drawing/2014/main" id="{63AF0865-E3D8-4EF5-A1A8-19AF88F38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0560">
            <a:off x="6043648" y="3182818"/>
            <a:ext cx="2434907" cy="243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12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4226</TotalTime>
  <Words>2201</Words>
  <Application>Microsoft Office PowerPoint</Application>
  <PresentationFormat>On-screen Show (4:3)</PresentationFormat>
  <Paragraphs>192</Paragraphs>
  <Slides>34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Arial Black</vt:lpstr>
      <vt:lpstr>Calibri</vt:lpstr>
      <vt:lpstr>Calibri (Headings)</vt:lpstr>
      <vt:lpstr>Calibri(body)</vt:lpstr>
      <vt:lpstr>HelveticaNeueLTGEO55Roman</vt:lpstr>
      <vt:lpstr>inherit</vt:lpstr>
      <vt:lpstr>Times New Roman</vt:lpstr>
      <vt:lpstr>Wingdings</vt:lpstr>
      <vt:lpstr>Office Theme</vt:lpstr>
      <vt:lpstr>PowerPoint Presentation</vt:lpstr>
      <vt:lpstr>ტექნოლოგიებზე დაფუძნებული ძალადობა გენდერული ნიშნით (TFGBV)</vt:lpstr>
      <vt:lpstr>პროგრამის მიზნები</vt:lpstr>
      <vt:lpstr>PowerPoint Presentation</vt:lpstr>
      <vt:lpstr>PowerPoint Presentation</vt:lpstr>
      <vt:lpstr>PowerPoint Presentation</vt:lpstr>
      <vt:lpstr>PowerPoint Presentation</vt:lpstr>
      <vt:lpstr>რა არის ტექნოლოგიებზე დაფუძნებული გენდერული ნიშნით ძალადობაTFGBV ?</vt:lpstr>
      <vt:lpstr>როგორ გამოიყურება TFGBV რეალურ ცხოვრებაში?</vt:lpstr>
      <vt:lpstr>რა არის TFGBV-ის ძირითადი ფაქტორები?</vt:lpstr>
      <vt:lpstr>ციფრული ინკლუზია &amp; უსაფრთხოება</vt:lpstr>
      <vt:lpstr>ციფრული ინკლუზია &amp; TFGBV</vt:lpstr>
      <vt:lpstr>რა გავლენას ახდენს TFGBV ?</vt:lpstr>
      <vt:lpstr>რა გავლენას ახდენს TFGBV? გაგრძელება </vt:lpstr>
      <vt:lpstr>რა გავლენას ახდენს TFGBV ? გაგრძელება</vt:lpstr>
      <vt:lpstr>ონლაინ გენდერული ნიშნით ძალადობა vs ონლაინ ძალადობა  </vt:lpstr>
      <vt:lpstr>TFGBV, როგორც კიბერძალადობა</vt:lpstr>
      <vt:lpstr>რატომ არის კიბერძალადობა გენდერული?</vt:lpstr>
      <vt:lpstr>კიბერძალადობის ფორმები</vt:lpstr>
      <vt:lpstr>ქალებისა და გოგონების კიბერშევიწროება (Cyber harassment )</vt:lpstr>
      <vt:lpstr>კიბერბულინგი გოგონების წინააღმდეგ</vt:lpstr>
      <vt:lpstr>ბულინგი საქართველოს სკოლებში: არასათანადო პროგრამა, ცოდნა და ბრძოლის პრაქტიკები — თანასწორობის მოძრაობის კვლევა  </vt:lpstr>
      <vt:lpstr>ონლაინ სიძულვის ენა გენდერული ნიშნით</vt:lpstr>
      <vt:lpstr>არაკონსენსუალური ინტიმური გამოსახულებების ბოროტად გამოყენება (Non-consensual intimate image abuse)</vt:lpstr>
      <vt:lpstr>     ონლაინ უსაფრთხოება მიღწევადია!</vt:lpstr>
      <vt:lpstr>როგორ შევამციროთ TFGBV</vt:lpstr>
      <vt:lpstr>PowerPoint Presentation</vt:lpstr>
      <vt:lpstr>როგორ შევაჩეროთ კიბერბულინგი ხელოვნური ინტელექტის (AI) გამოყენებით</vt:lpstr>
      <vt:lpstr>TFGBV-ის მიერ გამოყენებული ტექნოლოგიები</vt:lpstr>
      <vt:lpstr>ცუდი ბოტები</vt:lpstr>
      <vt:lpstr>კიბერ თავდასხმები</vt:lpstr>
      <vt:lpstr>DDOS თავდასხმები</vt:lpstr>
      <vt:lpstr>გამოყენებული წყაროები</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 PPT Template</dc:title>
  <dc:creator>Mercy Corps</dc:creator>
  <cp:lastModifiedBy>Lela Mirtskhulava</cp:lastModifiedBy>
  <cp:revision>362</cp:revision>
  <cp:lastPrinted>2023-12-04T04:47:45Z</cp:lastPrinted>
  <dcterms:created xsi:type="dcterms:W3CDTF">2023-11-26T05:57:07Z</dcterms:created>
  <dcterms:modified xsi:type="dcterms:W3CDTF">2024-12-19T12:27:28Z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2020-09-23T00:00:00Z</vt:filetime>
  </property>
  <property fmtid="{D5CDD505-2E9C-101B-9397-08002B2CF9AE}" pid="3" name="Creator">
    <vt:lpwstr>Microsoft® PowerPoint® for Office 365</vt:lpwstr>
  </property>
  <property fmtid="{D5CDD505-2E9C-101B-9397-08002B2CF9AE}" pid="4" name="LastSaved">
    <vt:filetime>2023-11-26T00:00:00Z</vt:filetime>
  </property>
</Properties>
</file>